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3" r:id="rId3"/>
    <p:sldId id="313" r:id="rId4"/>
    <p:sldId id="271" r:id="rId5"/>
    <p:sldId id="296" r:id="rId6"/>
    <p:sldId id="295" r:id="rId7"/>
    <p:sldId id="306" r:id="rId8"/>
    <p:sldId id="314" r:id="rId9"/>
    <p:sldId id="269" r:id="rId10"/>
    <p:sldId id="270" r:id="rId11"/>
    <p:sldId id="279" r:id="rId12"/>
    <p:sldId id="272" r:id="rId13"/>
    <p:sldId id="273" r:id="rId14"/>
    <p:sldId id="304" r:id="rId15"/>
    <p:sldId id="300" r:id="rId16"/>
    <p:sldId id="315" r:id="rId17"/>
    <p:sldId id="276" r:id="rId18"/>
    <p:sldId id="277" r:id="rId19"/>
    <p:sldId id="281" r:id="rId20"/>
    <p:sldId id="307" r:id="rId21"/>
    <p:sldId id="282" r:id="rId22"/>
    <p:sldId id="274" r:id="rId23"/>
    <p:sldId id="316" r:id="rId24"/>
    <p:sldId id="308" r:id="rId25"/>
    <p:sldId id="317" r:id="rId26"/>
    <p:sldId id="284" r:id="rId27"/>
    <p:sldId id="324" r:id="rId28"/>
    <p:sldId id="325" r:id="rId29"/>
    <p:sldId id="311" r:id="rId30"/>
    <p:sldId id="318" r:id="rId31"/>
    <p:sldId id="286" r:id="rId32"/>
    <p:sldId id="289" r:id="rId33"/>
    <p:sldId id="291" r:id="rId34"/>
    <p:sldId id="285" r:id="rId35"/>
    <p:sldId id="319" r:id="rId36"/>
    <p:sldId id="297" r:id="rId37"/>
    <p:sldId id="320" r:id="rId38"/>
    <p:sldId id="259" r:id="rId39"/>
    <p:sldId id="260" r:id="rId40"/>
    <p:sldId id="322" r:id="rId41"/>
    <p:sldId id="261" r:id="rId42"/>
    <p:sldId id="262" r:id="rId43"/>
    <p:sldId id="263" r:id="rId44"/>
    <p:sldId id="264" r:id="rId45"/>
    <p:sldId id="265" r:id="rId46"/>
    <p:sldId id="266" r:id="rId47"/>
    <p:sldId id="267" r:id="rId4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ggin, Kevin" initials="GK" lastIdx="3" clrIdx="0">
    <p:extLst>
      <p:ext uri="{19B8F6BF-5375-455C-9EA6-DF929625EA0E}">
        <p15:presenceInfo xmlns:p15="http://schemas.microsoft.com/office/powerpoint/2012/main" userId="S::kevin.goggin@ucc.ie::4c2a0780-6bc8-4bdf-abd3-5680850856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0"/>
    <a:srgbClr val="FFFFFF"/>
    <a:srgbClr val="FFB500"/>
    <a:srgbClr val="0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2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policiesandprocedures/financeoffice-policies/" TargetMode="External"/><Relationship Id="rId1" Type="http://schemas.openxmlformats.org/officeDocument/2006/relationships/hyperlink" Target="https://www.ucc.ie/en/procurement/procurementpoliciesandprocedures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policiesandprocedures/financeoffice-policies/" TargetMode="External"/><Relationship Id="rId1" Type="http://schemas.openxmlformats.org/officeDocument/2006/relationships/hyperlink" Target="https://www.ucc.ie/en/procurement/procurementpoliciesandprocedur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E57C3-B990-46FB-8659-88667CF6C1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1D393-6E93-4327-9474-73AEFB4A7756}">
      <dgm:prSet custT="1"/>
      <dgm:spPr/>
      <dgm:t>
        <a:bodyPr/>
        <a:lstStyle/>
        <a:p>
          <a:r>
            <a:rPr lang="en-IE" sz="1400" dirty="0"/>
            <a:t>UCC Procurement Policies &amp; Procedures:</a:t>
          </a:r>
          <a:endParaRPr lang="en-US" sz="1400" dirty="0"/>
        </a:p>
      </dgm:t>
    </dgm:pt>
    <dgm:pt modelId="{5D4E8C69-39BE-466C-ADAC-A48234DF7F54}" type="parTrans" cxnId="{5AD55C59-AFF3-44A5-AA3F-FD91A0C46013}">
      <dgm:prSet/>
      <dgm:spPr/>
      <dgm:t>
        <a:bodyPr/>
        <a:lstStyle/>
        <a:p>
          <a:endParaRPr lang="en-US"/>
        </a:p>
      </dgm:t>
    </dgm:pt>
    <dgm:pt modelId="{8C810E33-D18D-4048-91DD-858727BFA2A0}" type="sibTrans" cxnId="{5AD55C59-AFF3-44A5-AA3F-FD91A0C46013}">
      <dgm:prSet/>
      <dgm:spPr/>
      <dgm:t>
        <a:bodyPr/>
        <a:lstStyle/>
        <a:p>
          <a:endParaRPr lang="en-US"/>
        </a:p>
      </dgm:t>
    </dgm:pt>
    <dgm:pt modelId="{F69B91A3-5426-464B-A086-07CD2B999583}">
      <dgm:prSet custT="1"/>
      <dgm:spPr/>
      <dgm:t>
        <a:bodyPr/>
        <a:lstStyle/>
        <a:p>
          <a:r>
            <a:rPr lang="en-IE" sz="1400" dirty="0">
              <a:hlinkClick xmlns:r="http://schemas.openxmlformats.org/officeDocument/2006/relationships" r:id="rId1"/>
            </a:rPr>
            <a:t>https://www.ucc.ie/en/procurement/procurementpoliciesandprocedures</a:t>
          </a:r>
          <a:r>
            <a:rPr lang="en-IE" sz="500" dirty="0">
              <a:hlinkClick xmlns:r="http://schemas.openxmlformats.org/officeDocument/2006/relationships" r:id="rId1"/>
            </a:rPr>
            <a:t>/</a:t>
          </a:r>
          <a:r>
            <a:rPr lang="en-IE" sz="500" dirty="0"/>
            <a:t> </a:t>
          </a:r>
          <a:endParaRPr lang="en-US" sz="500" dirty="0"/>
        </a:p>
      </dgm:t>
    </dgm:pt>
    <dgm:pt modelId="{69015B53-5471-43FB-9B05-7FDA9972577C}" type="parTrans" cxnId="{606B29DF-259B-490D-8E28-7C53C217913B}">
      <dgm:prSet/>
      <dgm:spPr/>
      <dgm:t>
        <a:bodyPr/>
        <a:lstStyle/>
        <a:p>
          <a:endParaRPr lang="en-US"/>
        </a:p>
      </dgm:t>
    </dgm:pt>
    <dgm:pt modelId="{2787128E-FB1D-4462-9688-4FA5B3F59BEB}" type="sibTrans" cxnId="{606B29DF-259B-490D-8E28-7C53C217913B}">
      <dgm:prSet/>
      <dgm:spPr/>
      <dgm:t>
        <a:bodyPr/>
        <a:lstStyle/>
        <a:p>
          <a:endParaRPr lang="en-US"/>
        </a:p>
      </dgm:t>
    </dgm:pt>
    <dgm:pt modelId="{53CAF3AB-C77C-4862-864F-8CF8ECFEB677}">
      <dgm:prSet custT="1"/>
      <dgm:spPr/>
      <dgm:t>
        <a:bodyPr/>
        <a:lstStyle/>
        <a:p>
          <a:r>
            <a:rPr lang="en-IE" sz="1400" dirty="0"/>
            <a:t>UCC Finance Office Policies &amp; Procedures:</a:t>
          </a:r>
          <a:endParaRPr lang="en-US" sz="1400" dirty="0"/>
        </a:p>
      </dgm:t>
    </dgm:pt>
    <dgm:pt modelId="{8A0C5177-856C-4708-A5C0-7A4649BCE884}" type="parTrans" cxnId="{F543A52C-417F-4DDF-B43B-AEDC8A6607B4}">
      <dgm:prSet/>
      <dgm:spPr/>
      <dgm:t>
        <a:bodyPr/>
        <a:lstStyle/>
        <a:p>
          <a:endParaRPr lang="en-US"/>
        </a:p>
      </dgm:t>
    </dgm:pt>
    <dgm:pt modelId="{FA00717D-40F8-43EC-A446-8BA5FD2E956B}" type="sibTrans" cxnId="{F543A52C-417F-4DDF-B43B-AEDC8A6607B4}">
      <dgm:prSet/>
      <dgm:spPr/>
      <dgm:t>
        <a:bodyPr/>
        <a:lstStyle/>
        <a:p>
          <a:endParaRPr lang="en-US"/>
        </a:p>
      </dgm:t>
    </dgm:pt>
    <dgm:pt modelId="{2A678A07-DA33-4B3B-B78D-9185E71C132C}">
      <dgm:prSet custT="1"/>
      <dgm:spPr/>
      <dgm:t>
        <a:bodyPr/>
        <a:lstStyle/>
        <a:p>
          <a:r>
            <a:rPr lang="en-US" sz="1400" dirty="0" smtClean="0">
              <a:hlinkClick xmlns:r="http://schemas.openxmlformats.org/officeDocument/2006/relationships" r:id="rId2"/>
            </a:rPr>
            <a:t>https://www.ucc.ie/en/financeoffice/fp/</a:t>
          </a:r>
          <a:endParaRPr lang="en-US" sz="1400" dirty="0"/>
        </a:p>
      </dgm:t>
    </dgm:pt>
    <dgm:pt modelId="{0404FD19-05C5-4EE4-962E-DA98677B35FC}" type="parTrans" cxnId="{E957D0B6-4CA5-43D1-AB5A-41A45C648D49}">
      <dgm:prSet/>
      <dgm:spPr/>
      <dgm:t>
        <a:bodyPr/>
        <a:lstStyle/>
        <a:p>
          <a:endParaRPr lang="en-US"/>
        </a:p>
      </dgm:t>
    </dgm:pt>
    <dgm:pt modelId="{D87D5487-C4B4-4F8F-9F8E-AE561EA619BA}" type="sibTrans" cxnId="{E957D0B6-4CA5-43D1-AB5A-41A45C648D49}">
      <dgm:prSet/>
      <dgm:spPr/>
      <dgm:t>
        <a:bodyPr/>
        <a:lstStyle/>
        <a:p>
          <a:endParaRPr lang="en-US"/>
        </a:p>
      </dgm:t>
    </dgm:pt>
    <dgm:pt modelId="{CA73B1CF-93F4-4840-BE1D-679A22538AB9}" type="pres">
      <dgm:prSet presAssocID="{3DEE57C3-B990-46FB-8659-88667CF6C1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E9B26-F6A8-4414-955C-EF11FD5A848B}" type="pres">
      <dgm:prSet presAssocID="{3FE1D393-6E93-4327-9474-73AEFB4A7756}" presName="linNode" presStyleCnt="0"/>
      <dgm:spPr/>
    </dgm:pt>
    <dgm:pt modelId="{F141D85B-CA0D-4A6B-8FAC-148C643D9602}" type="pres">
      <dgm:prSet presAssocID="{3FE1D393-6E93-4327-9474-73AEFB4A7756}" presName="parentText" presStyleLbl="node1" presStyleIdx="0" presStyleCnt="2" custScaleX="63107" custScaleY="41030" custLinFactNeighborX="-10124" custLinFactNeighborY="-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7DEE0-2426-46CD-99E7-C589D8E92418}" type="pres">
      <dgm:prSet presAssocID="{3FE1D393-6E93-4327-9474-73AEFB4A7756}" presName="descendantText" presStyleLbl="alignAccFollowNode1" presStyleIdx="0" presStyleCnt="2" custScaleX="117230" custScaleY="17537" custLinFactNeighborX="7223" custLinFactNeighborY="-16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84850-4A86-4557-A9A7-546928C9B6AB}" type="pres">
      <dgm:prSet presAssocID="{8C810E33-D18D-4048-91DD-858727BFA2A0}" presName="sp" presStyleCnt="0"/>
      <dgm:spPr/>
    </dgm:pt>
    <dgm:pt modelId="{4C236FF8-0662-4C6C-B674-03530462D952}" type="pres">
      <dgm:prSet presAssocID="{53CAF3AB-C77C-4862-864F-8CF8ECFEB677}" presName="linNode" presStyleCnt="0"/>
      <dgm:spPr/>
    </dgm:pt>
    <dgm:pt modelId="{DAA9FAD5-701E-4F0B-B392-64F84E56D996}" type="pres">
      <dgm:prSet presAssocID="{53CAF3AB-C77C-4862-864F-8CF8ECFEB677}" presName="parentText" presStyleLbl="node1" presStyleIdx="1" presStyleCnt="2" custScaleX="62637" custScaleY="40111" custLinFactNeighborX="-10124" custLinFactNeighborY="29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3F72C-C75F-478B-BAA9-5CB2AE143BE5}" type="pres">
      <dgm:prSet presAssocID="{53CAF3AB-C77C-4862-864F-8CF8ECFEB677}" presName="descendantText" presStyleLbl="alignAccFollowNode1" presStyleIdx="1" presStyleCnt="2" custScaleX="118415" custScaleY="12004" custLinFactNeighborX="4228" custLinFactNeighborY="-14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B29DF-259B-490D-8E28-7C53C217913B}" srcId="{3FE1D393-6E93-4327-9474-73AEFB4A7756}" destId="{F69B91A3-5426-464B-A086-07CD2B999583}" srcOrd="0" destOrd="0" parTransId="{69015B53-5471-43FB-9B05-7FDA9972577C}" sibTransId="{2787128E-FB1D-4462-9688-4FA5B3F59BEB}"/>
    <dgm:cxn modelId="{E957D0B6-4CA5-43D1-AB5A-41A45C648D49}" srcId="{53CAF3AB-C77C-4862-864F-8CF8ECFEB677}" destId="{2A678A07-DA33-4B3B-B78D-9185E71C132C}" srcOrd="0" destOrd="0" parTransId="{0404FD19-05C5-4EE4-962E-DA98677B35FC}" sibTransId="{D87D5487-C4B4-4F8F-9F8E-AE561EA619BA}"/>
    <dgm:cxn modelId="{B35BCF93-10C3-4722-8B28-5AD8D262293F}" type="presOf" srcId="{53CAF3AB-C77C-4862-864F-8CF8ECFEB677}" destId="{DAA9FAD5-701E-4F0B-B392-64F84E56D996}" srcOrd="0" destOrd="0" presId="urn:microsoft.com/office/officeart/2005/8/layout/vList5"/>
    <dgm:cxn modelId="{D1262EB9-E368-4E83-8F56-29F8B62A397A}" type="presOf" srcId="{3DEE57C3-B990-46FB-8659-88667CF6C1DD}" destId="{CA73B1CF-93F4-4840-BE1D-679A22538AB9}" srcOrd="0" destOrd="0" presId="urn:microsoft.com/office/officeart/2005/8/layout/vList5"/>
    <dgm:cxn modelId="{A7EDC9A2-A1DE-43BB-9176-1949678000EA}" type="presOf" srcId="{2A678A07-DA33-4B3B-B78D-9185E71C132C}" destId="{E753F72C-C75F-478B-BAA9-5CB2AE143BE5}" srcOrd="0" destOrd="0" presId="urn:microsoft.com/office/officeart/2005/8/layout/vList5"/>
    <dgm:cxn modelId="{5D1EDC29-8C83-4376-A988-05326BFDB371}" type="presOf" srcId="{F69B91A3-5426-464B-A086-07CD2B999583}" destId="{7357DEE0-2426-46CD-99E7-C589D8E92418}" srcOrd="0" destOrd="0" presId="urn:microsoft.com/office/officeart/2005/8/layout/vList5"/>
    <dgm:cxn modelId="{5FCEA2F6-F37E-4E93-8403-D1F4621DB8DC}" type="presOf" srcId="{3FE1D393-6E93-4327-9474-73AEFB4A7756}" destId="{F141D85B-CA0D-4A6B-8FAC-148C643D9602}" srcOrd="0" destOrd="0" presId="urn:microsoft.com/office/officeart/2005/8/layout/vList5"/>
    <dgm:cxn modelId="{F543A52C-417F-4DDF-B43B-AEDC8A6607B4}" srcId="{3DEE57C3-B990-46FB-8659-88667CF6C1DD}" destId="{53CAF3AB-C77C-4862-864F-8CF8ECFEB677}" srcOrd="1" destOrd="0" parTransId="{8A0C5177-856C-4708-A5C0-7A4649BCE884}" sibTransId="{FA00717D-40F8-43EC-A446-8BA5FD2E956B}"/>
    <dgm:cxn modelId="{5AD55C59-AFF3-44A5-AA3F-FD91A0C46013}" srcId="{3DEE57C3-B990-46FB-8659-88667CF6C1DD}" destId="{3FE1D393-6E93-4327-9474-73AEFB4A7756}" srcOrd="0" destOrd="0" parTransId="{5D4E8C69-39BE-466C-ADAC-A48234DF7F54}" sibTransId="{8C810E33-D18D-4048-91DD-858727BFA2A0}"/>
    <dgm:cxn modelId="{884797EF-B3BC-408E-BFE2-8C8D6FCD36A1}" type="presParOf" srcId="{CA73B1CF-93F4-4840-BE1D-679A22538AB9}" destId="{855E9B26-F6A8-4414-955C-EF11FD5A848B}" srcOrd="0" destOrd="0" presId="urn:microsoft.com/office/officeart/2005/8/layout/vList5"/>
    <dgm:cxn modelId="{343ECB67-3269-4944-9F67-9A635E62C5BF}" type="presParOf" srcId="{855E9B26-F6A8-4414-955C-EF11FD5A848B}" destId="{F141D85B-CA0D-4A6B-8FAC-148C643D9602}" srcOrd="0" destOrd="0" presId="urn:microsoft.com/office/officeart/2005/8/layout/vList5"/>
    <dgm:cxn modelId="{2CA6DDD8-886D-4633-A15C-5757C46885AC}" type="presParOf" srcId="{855E9B26-F6A8-4414-955C-EF11FD5A848B}" destId="{7357DEE0-2426-46CD-99E7-C589D8E92418}" srcOrd="1" destOrd="0" presId="urn:microsoft.com/office/officeart/2005/8/layout/vList5"/>
    <dgm:cxn modelId="{510C2FF6-C312-4EF0-95AA-1F44AD1D36D1}" type="presParOf" srcId="{CA73B1CF-93F4-4840-BE1D-679A22538AB9}" destId="{96784850-4A86-4557-A9A7-546928C9B6AB}" srcOrd="1" destOrd="0" presId="urn:microsoft.com/office/officeart/2005/8/layout/vList5"/>
    <dgm:cxn modelId="{2A91B66C-C998-4E7B-B5FF-8D57A3BBFA69}" type="presParOf" srcId="{CA73B1CF-93F4-4840-BE1D-679A22538AB9}" destId="{4C236FF8-0662-4C6C-B674-03530462D952}" srcOrd="2" destOrd="0" presId="urn:microsoft.com/office/officeart/2005/8/layout/vList5"/>
    <dgm:cxn modelId="{BC5278AF-C414-456B-A177-D8894C9C36AC}" type="presParOf" srcId="{4C236FF8-0662-4C6C-B674-03530462D952}" destId="{DAA9FAD5-701E-4F0B-B392-64F84E56D996}" srcOrd="0" destOrd="0" presId="urn:microsoft.com/office/officeart/2005/8/layout/vList5"/>
    <dgm:cxn modelId="{A7E1B367-1230-4F39-B8B0-723099A733DB}" type="presParOf" srcId="{4C236FF8-0662-4C6C-B674-03530462D952}" destId="{E753F72C-C75F-478B-BAA9-5CB2AE143BE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3751F-46C7-4E8C-9F28-3245AE650F1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C0C4115-F75C-4337-8EF6-4175E1CAE35C}">
      <dgm:prSet phldrT="[Text]"/>
      <dgm:spPr>
        <a:solidFill>
          <a:schemeClr val="tx1"/>
        </a:solidFill>
      </dgm:spPr>
      <dgm:t>
        <a:bodyPr/>
        <a:lstStyle/>
        <a:p>
          <a:r>
            <a:rPr lang="en-IE" dirty="0"/>
            <a:t>Completion</a:t>
          </a:r>
        </a:p>
      </dgm:t>
    </dgm:pt>
    <dgm:pt modelId="{87F0148E-8725-43FE-93FB-04D7AB094DEE}" type="parTrans" cxnId="{64896329-6F9C-4C8D-8276-F18D9E4BE2AA}">
      <dgm:prSet/>
      <dgm:spPr/>
      <dgm:t>
        <a:bodyPr/>
        <a:lstStyle/>
        <a:p>
          <a:endParaRPr lang="en-IE"/>
        </a:p>
      </dgm:t>
    </dgm:pt>
    <dgm:pt modelId="{411DE81C-4A66-4F17-9E42-E02DC13B768A}" type="sibTrans" cxnId="{64896329-6F9C-4C8D-8276-F18D9E4BE2AA}">
      <dgm:prSet/>
      <dgm:spPr/>
      <dgm:t>
        <a:bodyPr/>
        <a:lstStyle/>
        <a:p>
          <a:endParaRPr lang="en-IE"/>
        </a:p>
      </dgm:t>
    </dgm:pt>
    <dgm:pt modelId="{10526C43-F331-4C25-9E58-999E739DFB59}">
      <dgm:prSet phldrT="[Text]"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Management of closing balances and research account closure</a:t>
          </a:r>
        </a:p>
      </dgm:t>
    </dgm:pt>
    <dgm:pt modelId="{D651FD36-0E91-4573-9BAD-14AF7590CBAE}" type="parTrans" cxnId="{0C49F38B-830D-4442-B014-39D889491851}">
      <dgm:prSet/>
      <dgm:spPr/>
      <dgm:t>
        <a:bodyPr/>
        <a:lstStyle/>
        <a:p>
          <a:endParaRPr lang="en-IE"/>
        </a:p>
      </dgm:t>
    </dgm:pt>
    <dgm:pt modelId="{3443FB18-6351-4E19-8269-254424F75D29}" type="sibTrans" cxnId="{0C49F38B-830D-4442-B014-39D889491851}">
      <dgm:prSet/>
      <dgm:spPr/>
      <dgm:t>
        <a:bodyPr/>
        <a:lstStyle/>
        <a:p>
          <a:endParaRPr lang="en-IE"/>
        </a:p>
      </dgm:t>
    </dgm:pt>
    <dgm:pt modelId="{4DFD480E-5019-4AA4-9BC3-E2C6D3BDD5D1}">
      <dgm:prSet phldrT="[Text]"/>
      <dgm:spPr/>
      <dgm:t>
        <a:bodyPr/>
        <a:lstStyle/>
        <a:p>
          <a:r>
            <a:rPr lang="en-IE" dirty="0"/>
            <a:t>Application</a:t>
          </a:r>
        </a:p>
      </dgm:t>
    </dgm:pt>
    <dgm:pt modelId="{852AC254-5E84-4685-9F6B-A1F139F69253}" type="parTrans" cxnId="{C8FE32FD-A202-4895-833B-5D6110AAF73A}">
      <dgm:prSet/>
      <dgm:spPr/>
      <dgm:t>
        <a:bodyPr/>
        <a:lstStyle/>
        <a:p>
          <a:endParaRPr lang="en-IE"/>
        </a:p>
      </dgm:t>
    </dgm:pt>
    <dgm:pt modelId="{37F3AB32-DEAD-4BE8-AFB4-ACE37A1A9F2B}" type="sibTrans" cxnId="{C8FE32FD-A202-4895-833B-5D6110AAF73A}">
      <dgm:prSet/>
      <dgm:spPr/>
      <dgm:t>
        <a:bodyPr/>
        <a:lstStyle/>
        <a:p>
          <a:endParaRPr lang="en-IE"/>
        </a:p>
      </dgm:t>
    </dgm:pt>
    <dgm:pt modelId="{D833588D-B50A-4067-8096-C2907F77BF74}">
      <dgm:prSet phldrT="[Text]"/>
      <dgm:spPr/>
      <dgm:t>
        <a:bodyPr/>
        <a:lstStyle/>
        <a:p>
          <a:pPr algn="l"/>
          <a:r>
            <a:rPr lang="en-IE" dirty="0">
              <a:solidFill>
                <a:schemeClr val="accent1"/>
              </a:solidFill>
            </a:rPr>
            <a:t>Budget preparation and review</a:t>
          </a:r>
        </a:p>
      </dgm:t>
    </dgm:pt>
    <dgm:pt modelId="{47F41B53-D9CC-4539-9AFC-A74EBBAC71E7}" type="parTrans" cxnId="{E2FE9F52-FAA9-47E5-9740-1C000872B5D5}">
      <dgm:prSet/>
      <dgm:spPr/>
      <dgm:t>
        <a:bodyPr/>
        <a:lstStyle/>
        <a:p>
          <a:endParaRPr lang="en-IE"/>
        </a:p>
      </dgm:t>
    </dgm:pt>
    <dgm:pt modelId="{EB33B96F-F966-4012-A45F-04692906ADE2}" type="sibTrans" cxnId="{E2FE9F52-FAA9-47E5-9740-1C000872B5D5}">
      <dgm:prSet/>
      <dgm:spPr/>
      <dgm:t>
        <a:bodyPr/>
        <a:lstStyle/>
        <a:p>
          <a:endParaRPr lang="en-IE"/>
        </a:p>
      </dgm:t>
    </dgm:pt>
    <dgm:pt modelId="{C7EAB32D-96C8-418B-B648-CA2BC82B32B7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/>
            <a:t>Award</a:t>
          </a:r>
        </a:p>
      </dgm:t>
    </dgm:pt>
    <dgm:pt modelId="{E0A159C2-7333-420F-B545-B6F22D06C076}" type="parTrans" cxnId="{8DB2310D-DA0A-4E99-A749-CE28BFFDEF36}">
      <dgm:prSet/>
      <dgm:spPr/>
      <dgm:t>
        <a:bodyPr/>
        <a:lstStyle/>
        <a:p>
          <a:endParaRPr lang="en-IE"/>
        </a:p>
      </dgm:t>
    </dgm:pt>
    <dgm:pt modelId="{8946B47D-BC65-4322-B71E-5E17D265C61F}" type="sibTrans" cxnId="{8DB2310D-DA0A-4E99-A749-CE28BFFDEF36}">
      <dgm:prSet/>
      <dgm:spPr/>
      <dgm:t>
        <a:bodyPr/>
        <a:lstStyle/>
        <a:p>
          <a:endParaRPr lang="en-IE"/>
        </a:p>
      </dgm:t>
    </dgm:pt>
    <dgm:pt modelId="{53BCAC88-5466-473B-B149-F87FDE571F23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IE" dirty="0">
              <a:solidFill>
                <a:schemeClr val="accent4"/>
              </a:solidFill>
            </a:rPr>
            <a:t>Contract review, account administration &amp; treasury</a:t>
          </a:r>
        </a:p>
      </dgm:t>
    </dgm:pt>
    <dgm:pt modelId="{BAAF04B4-D7BF-4E3D-BDF8-6FAB4895A3B7}" type="parTrans" cxnId="{D89880AC-FC63-42AB-AE18-EF9A0FD4118B}">
      <dgm:prSet/>
      <dgm:spPr/>
      <dgm:t>
        <a:bodyPr/>
        <a:lstStyle/>
        <a:p>
          <a:endParaRPr lang="en-IE"/>
        </a:p>
      </dgm:t>
    </dgm:pt>
    <dgm:pt modelId="{29A6EF8B-5B90-4891-9A9A-96713A457767}" type="sibTrans" cxnId="{D89880AC-FC63-42AB-AE18-EF9A0FD4118B}">
      <dgm:prSet/>
      <dgm:spPr/>
      <dgm:t>
        <a:bodyPr/>
        <a:lstStyle/>
        <a:p>
          <a:endParaRPr lang="en-IE"/>
        </a:p>
      </dgm:t>
    </dgm:pt>
    <dgm:pt modelId="{EABDBB35-F77A-47BC-A86E-DE540CF7B563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Administration &amp; Compliance</a:t>
          </a:r>
        </a:p>
      </dgm:t>
    </dgm:pt>
    <dgm:pt modelId="{092D9707-F2C4-4EB4-A540-0FE90E86936D}" type="parTrans" cxnId="{F9E7A157-9055-42CE-9044-83967C7A39C7}">
      <dgm:prSet/>
      <dgm:spPr/>
      <dgm:t>
        <a:bodyPr/>
        <a:lstStyle/>
        <a:p>
          <a:endParaRPr lang="en-IE"/>
        </a:p>
      </dgm:t>
    </dgm:pt>
    <dgm:pt modelId="{F32DFCAC-61C1-442A-9EA9-98E481CB911A}" type="sibTrans" cxnId="{F9E7A157-9055-42CE-9044-83967C7A39C7}">
      <dgm:prSet/>
      <dgm:spPr/>
      <dgm:t>
        <a:bodyPr/>
        <a:lstStyle/>
        <a:p>
          <a:endParaRPr lang="en-IE"/>
        </a:p>
      </dgm:t>
    </dgm:pt>
    <dgm:pt modelId="{07D921F7-46E2-4480-9E75-5DB15645AC00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IE" dirty="0">
              <a:solidFill>
                <a:schemeClr val="accent2"/>
              </a:solidFill>
            </a:rPr>
            <a:t>Claims management &amp; Budgetary / financial compliance.</a:t>
          </a:r>
        </a:p>
      </dgm:t>
    </dgm:pt>
    <dgm:pt modelId="{B272B17D-2777-4E87-BD69-E17765FBE7AC}" type="parTrans" cxnId="{F01A8E05-8924-4C5E-9119-DC79D308FBDD}">
      <dgm:prSet/>
      <dgm:spPr/>
      <dgm:t>
        <a:bodyPr/>
        <a:lstStyle/>
        <a:p>
          <a:endParaRPr lang="en-IE"/>
        </a:p>
      </dgm:t>
    </dgm:pt>
    <dgm:pt modelId="{B2E1085A-A2ED-4A50-933C-75346DD89243}" type="sibTrans" cxnId="{F01A8E05-8924-4C5E-9119-DC79D308FBDD}">
      <dgm:prSet/>
      <dgm:spPr/>
      <dgm:t>
        <a:bodyPr/>
        <a:lstStyle/>
        <a:p>
          <a:endParaRPr lang="en-IE"/>
        </a:p>
      </dgm:t>
    </dgm:pt>
    <dgm:pt modelId="{9F4ADF23-D877-48F0-87EF-CA856466CD23}">
      <dgm:prSet/>
      <dgm:spPr/>
      <dgm:t>
        <a:bodyPr/>
        <a:lstStyle/>
        <a:p>
          <a:endParaRPr lang="en-US"/>
        </a:p>
      </dgm:t>
    </dgm:pt>
    <dgm:pt modelId="{A9BE90F9-A80A-4012-B47C-D4375F1E2F68}" type="parTrans" cxnId="{533F4C3F-F1FA-4B22-91DB-DAEC4B16F059}">
      <dgm:prSet/>
      <dgm:spPr/>
      <dgm:t>
        <a:bodyPr/>
        <a:lstStyle/>
        <a:p>
          <a:endParaRPr lang="en-IE"/>
        </a:p>
      </dgm:t>
    </dgm:pt>
    <dgm:pt modelId="{BE9A4960-C915-4227-B414-6E5EE244251C}" type="sibTrans" cxnId="{533F4C3F-F1FA-4B22-91DB-DAEC4B16F059}">
      <dgm:prSet/>
      <dgm:spPr/>
      <dgm:t>
        <a:bodyPr/>
        <a:lstStyle/>
        <a:p>
          <a:endParaRPr lang="en-IE"/>
        </a:p>
      </dgm:t>
    </dgm:pt>
    <dgm:pt modelId="{1E3BB244-A2FF-4E76-A7B4-4F5DA7730279}" type="pres">
      <dgm:prSet presAssocID="{5EF3751F-46C7-4E8C-9F28-3245AE650F1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B3676-4F58-4CC0-A47C-58ADB73FA1B2}" type="pres">
      <dgm:prSet presAssocID="{5EF3751F-46C7-4E8C-9F28-3245AE650F15}" presName="children" presStyleCnt="0"/>
      <dgm:spPr/>
    </dgm:pt>
    <dgm:pt modelId="{5D15195B-328E-42A3-BA88-F98344923CCE}" type="pres">
      <dgm:prSet presAssocID="{5EF3751F-46C7-4E8C-9F28-3245AE650F15}" presName="child1group" presStyleCnt="0"/>
      <dgm:spPr/>
    </dgm:pt>
    <dgm:pt modelId="{9A38B98B-42EE-4E11-8AF3-2AB6E5EABB35}" type="pres">
      <dgm:prSet presAssocID="{5EF3751F-46C7-4E8C-9F28-3245AE650F15}" presName="child1" presStyleLbl="bgAcc1" presStyleIdx="0" presStyleCnt="4" custLinFactNeighborX="-26172" custLinFactNeighborY="599"/>
      <dgm:spPr/>
      <dgm:t>
        <a:bodyPr/>
        <a:lstStyle/>
        <a:p>
          <a:endParaRPr lang="en-US"/>
        </a:p>
      </dgm:t>
    </dgm:pt>
    <dgm:pt modelId="{D46B057E-9DC9-489A-ABB5-686B26751668}" type="pres">
      <dgm:prSet presAssocID="{5EF3751F-46C7-4E8C-9F28-3245AE650F1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32A47-1E5B-4F8C-9BBC-67478454E67B}" type="pres">
      <dgm:prSet presAssocID="{5EF3751F-46C7-4E8C-9F28-3245AE650F15}" presName="child2group" presStyleCnt="0"/>
      <dgm:spPr/>
    </dgm:pt>
    <dgm:pt modelId="{0F6EC6B7-13DB-4831-93E4-F982007A3971}" type="pres">
      <dgm:prSet presAssocID="{5EF3751F-46C7-4E8C-9F28-3245AE650F15}" presName="child2" presStyleLbl="bgAcc1" presStyleIdx="1" presStyleCnt="4" custLinFactNeighborX="26196" custLinFactNeighborY="599"/>
      <dgm:spPr/>
      <dgm:t>
        <a:bodyPr/>
        <a:lstStyle/>
        <a:p>
          <a:endParaRPr lang="en-US"/>
        </a:p>
      </dgm:t>
    </dgm:pt>
    <dgm:pt modelId="{CF8FA53C-8A0A-471B-85D0-9C83BC3AD43C}" type="pres">
      <dgm:prSet presAssocID="{5EF3751F-46C7-4E8C-9F28-3245AE650F1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1D361-8CA2-4CCD-883B-F64E6D44333E}" type="pres">
      <dgm:prSet presAssocID="{5EF3751F-46C7-4E8C-9F28-3245AE650F15}" presName="child3group" presStyleCnt="0"/>
      <dgm:spPr/>
    </dgm:pt>
    <dgm:pt modelId="{62676B20-52AF-4037-90F0-E4D6F74862FF}" type="pres">
      <dgm:prSet presAssocID="{5EF3751F-46C7-4E8C-9F28-3245AE650F15}" presName="child3" presStyleLbl="bgAcc1" presStyleIdx="2" presStyleCnt="4" custLinFactNeighborX="26196" custLinFactNeighborY="-599"/>
      <dgm:spPr/>
      <dgm:t>
        <a:bodyPr/>
        <a:lstStyle/>
        <a:p>
          <a:endParaRPr lang="en-US"/>
        </a:p>
      </dgm:t>
    </dgm:pt>
    <dgm:pt modelId="{C9D79DF3-3E6D-4D1C-BE7A-5B2E77E0C754}" type="pres">
      <dgm:prSet presAssocID="{5EF3751F-46C7-4E8C-9F28-3245AE650F1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3B874-206C-46A9-B795-C78A12F691D8}" type="pres">
      <dgm:prSet presAssocID="{5EF3751F-46C7-4E8C-9F28-3245AE650F15}" presName="child4group" presStyleCnt="0"/>
      <dgm:spPr/>
    </dgm:pt>
    <dgm:pt modelId="{E3E28267-4180-4B4E-BEDB-29EADA17E8CB}" type="pres">
      <dgm:prSet presAssocID="{5EF3751F-46C7-4E8C-9F28-3245AE650F15}" presName="child4" presStyleLbl="bgAcc1" presStyleIdx="3" presStyleCnt="4" custLinFactNeighborX="-26172" custLinFactNeighborY="-1198"/>
      <dgm:spPr/>
      <dgm:t>
        <a:bodyPr/>
        <a:lstStyle/>
        <a:p>
          <a:endParaRPr lang="en-US"/>
        </a:p>
      </dgm:t>
    </dgm:pt>
    <dgm:pt modelId="{29C958A7-9067-47B7-901C-9E11289F4AD7}" type="pres">
      <dgm:prSet presAssocID="{5EF3751F-46C7-4E8C-9F28-3245AE650F1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D35D3-0DA1-41D8-9AFB-84D4442D1ED1}" type="pres">
      <dgm:prSet presAssocID="{5EF3751F-46C7-4E8C-9F28-3245AE650F15}" presName="childPlaceholder" presStyleCnt="0"/>
      <dgm:spPr/>
    </dgm:pt>
    <dgm:pt modelId="{7BB48A31-45EA-4B57-93C2-3FA718BC89AC}" type="pres">
      <dgm:prSet presAssocID="{5EF3751F-46C7-4E8C-9F28-3245AE650F15}" presName="circle" presStyleCnt="0"/>
      <dgm:spPr/>
    </dgm:pt>
    <dgm:pt modelId="{DD23F58B-2D9C-4213-8429-3667A3AF63FB}" type="pres">
      <dgm:prSet presAssocID="{5EF3751F-46C7-4E8C-9F28-3245AE650F1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84192-0952-4698-8A90-3A9DBF7AECA3}" type="pres">
      <dgm:prSet presAssocID="{5EF3751F-46C7-4E8C-9F28-3245AE650F1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89B41-EFBD-49C1-84D5-C685B031BCBB}" type="pres">
      <dgm:prSet presAssocID="{5EF3751F-46C7-4E8C-9F28-3245AE650F1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984F4-0CD6-459E-87BC-682BE7242BCF}" type="pres">
      <dgm:prSet presAssocID="{5EF3751F-46C7-4E8C-9F28-3245AE650F1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92F60-1791-432B-A04B-B58446A1E493}" type="pres">
      <dgm:prSet presAssocID="{5EF3751F-46C7-4E8C-9F28-3245AE650F15}" presName="quadrantPlaceholder" presStyleCnt="0"/>
      <dgm:spPr/>
    </dgm:pt>
    <dgm:pt modelId="{4FBF9F31-FFFF-430C-B723-2C4520860A42}" type="pres">
      <dgm:prSet presAssocID="{5EF3751F-46C7-4E8C-9F28-3245AE650F15}" presName="center1" presStyleLbl="fgShp" presStyleIdx="0" presStyleCnt="2"/>
      <dgm:spPr/>
    </dgm:pt>
    <dgm:pt modelId="{89AD8F68-E5F0-461A-8B17-14EA4C145AB2}" type="pres">
      <dgm:prSet presAssocID="{5EF3751F-46C7-4E8C-9F28-3245AE650F15}" presName="center2" presStyleLbl="fgShp" presStyleIdx="1" presStyleCnt="2"/>
      <dgm:spPr/>
    </dgm:pt>
  </dgm:ptLst>
  <dgm:cxnLst>
    <dgm:cxn modelId="{0C49F38B-830D-4442-B014-39D889491851}" srcId="{7C0C4115-F75C-4337-8EF6-4175E1CAE35C}" destId="{10526C43-F331-4C25-9E58-999E739DFB59}" srcOrd="0" destOrd="0" parTransId="{D651FD36-0E91-4573-9BAD-14AF7590CBAE}" sibTransId="{3443FB18-6351-4E19-8269-254424F75D29}"/>
    <dgm:cxn modelId="{64896329-6F9C-4C8D-8276-F18D9E4BE2AA}" srcId="{5EF3751F-46C7-4E8C-9F28-3245AE650F15}" destId="{7C0C4115-F75C-4337-8EF6-4175E1CAE35C}" srcOrd="0" destOrd="0" parTransId="{87F0148E-8725-43FE-93FB-04D7AB094DEE}" sibTransId="{411DE81C-4A66-4F17-9E42-E02DC13B768A}"/>
    <dgm:cxn modelId="{4F66D3AE-14FE-4043-B15B-D04B29847E01}" type="presOf" srcId="{5EF3751F-46C7-4E8C-9F28-3245AE650F15}" destId="{1E3BB244-A2FF-4E76-A7B4-4F5DA7730279}" srcOrd="0" destOrd="0" presId="urn:microsoft.com/office/officeart/2005/8/layout/cycle4"/>
    <dgm:cxn modelId="{3EFD79F9-3DAF-4EC9-9FFA-63F03AA98722}" type="presOf" srcId="{53BCAC88-5466-473B-B149-F87FDE571F23}" destId="{C9D79DF3-3E6D-4D1C-BE7A-5B2E77E0C754}" srcOrd="1" destOrd="0" presId="urn:microsoft.com/office/officeart/2005/8/layout/cycle4"/>
    <dgm:cxn modelId="{F01A8E05-8924-4C5E-9119-DC79D308FBDD}" srcId="{EABDBB35-F77A-47BC-A86E-DE540CF7B563}" destId="{07D921F7-46E2-4480-9E75-5DB15645AC00}" srcOrd="0" destOrd="0" parTransId="{B272B17D-2777-4E87-BD69-E17765FBE7AC}" sibTransId="{B2E1085A-A2ED-4A50-933C-75346DD89243}"/>
    <dgm:cxn modelId="{A09081A7-7F61-4ECC-87E7-85A5E7986E2F}" type="presOf" srcId="{53BCAC88-5466-473B-B149-F87FDE571F23}" destId="{62676B20-52AF-4037-90F0-E4D6F74862FF}" srcOrd="0" destOrd="0" presId="urn:microsoft.com/office/officeart/2005/8/layout/cycle4"/>
    <dgm:cxn modelId="{31DDEE3C-7C06-4A97-91A9-B71E94ECA664}" type="presOf" srcId="{D833588D-B50A-4067-8096-C2907F77BF74}" destId="{CF8FA53C-8A0A-471B-85D0-9C83BC3AD43C}" srcOrd="1" destOrd="0" presId="urn:microsoft.com/office/officeart/2005/8/layout/cycle4"/>
    <dgm:cxn modelId="{533F4C3F-F1FA-4B22-91DB-DAEC4B16F059}" srcId="{5EF3751F-46C7-4E8C-9F28-3245AE650F15}" destId="{9F4ADF23-D877-48F0-87EF-CA856466CD23}" srcOrd="4" destOrd="0" parTransId="{A9BE90F9-A80A-4012-B47C-D4375F1E2F68}" sibTransId="{BE9A4960-C915-4227-B414-6E5EE244251C}"/>
    <dgm:cxn modelId="{96BECC14-307B-4770-BC62-EDC2076F853B}" type="presOf" srcId="{C7EAB32D-96C8-418B-B648-CA2BC82B32B7}" destId="{8D089B41-EFBD-49C1-84D5-C685B031BCBB}" srcOrd="0" destOrd="0" presId="urn:microsoft.com/office/officeart/2005/8/layout/cycle4"/>
    <dgm:cxn modelId="{D4DA27AA-57A3-42B3-AC78-4304309AE308}" type="presOf" srcId="{07D921F7-46E2-4480-9E75-5DB15645AC00}" destId="{E3E28267-4180-4B4E-BEDB-29EADA17E8CB}" srcOrd="0" destOrd="0" presId="urn:microsoft.com/office/officeart/2005/8/layout/cycle4"/>
    <dgm:cxn modelId="{2CD698B2-7302-44FB-9FD7-9E99A499DA8C}" type="presOf" srcId="{7C0C4115-F75C-4337-8EF6-4175E1CAE35C}" destId="{DD23F58B-2D9C-4213-8429-3667A3AF63FB}" srcOrd="0" destOrd="0" presId="urn:microsoft.com/office/officeart/2005/8/layout/cycle4"/>
    <dgm:cxn modelId="{8DB2310D-DA0A-4E99-A749-CE28BFFDEF36}" srcId="{5EF3751F-46C7-4E8C-9F28-3245AE650F15}" destId="{C7EAB32D-96C8-418B-B648-CA2BC82B32B7}" srcOrd="2" destOrd="0" parTransId="{E0A159C2-7333-420F-B545-B6F22D06C076}" sibTransId="{8946B47D-BC65-4322-B71E-5E17D265C61F}"/>
    <dgm:cxn modelId="{68DFD78C-5107-4C2D-B337-1300EE6CB410}" type="presOf" srcId="{4DFD480E-5019-4AA4-9BC3-E2C6D3BDD5D1}" destId="{F4384192-0952-4698-8A90-3A9DBF7AECA3}" srcOrd="0" destOrd="0" presId="urn:microsoft.com/office/officeart/2005/8/layout/cycle4"/>
    <dgm:cxn modelId="{1DE4E9A1-7382-4B45-9383-BCCC5797A1BE}" type="presOf" srcId="{10526C43-F331-4C25-9E58-999E739DFB59}" destId="{9A38B98B-42EE-4E11-8AF3-2AB6E5EABB35}" srcOrd="0" destOrd="0" presId="urn:microsoft.com/office/officeart/2005/8/layout/cycle4"/>
    <dgm:cxn modelId="{F43FFCDC-C72F-4B6D-B262-BD67C2135AF1}" type="presOf" srcId="{10526C43-F331-4C25-9E58-999E739DFB59}" destId="{D46B057E-9DC9-489A-ABB5-686B26751668}" srcOrd="1" destOrd="0" presId="urn:microsoft.com/office/officeart/2005/8/layout/cycle4"/>
    <dgm:cxn modelId="{5A168347-DEB8-484E-9CBB-075B1F4F45F2}" type="presOf" srcId="{D833588D-B50A-4067-8096-C2907F77BF74}" destId="{0F6EC6B7-13DB-4831-93E4-F982007A3971}" srcOrd="0" destOrd="0" presId="urn:microsoft.com/office/officeart/2005/8/layout/cycle4"/>
    <dgm:cxn modelId="{E2FE9F52-FAA9-47E5-9740-1C000872B5D5}" srcId="{4DFD480E-5019-4AA4-9BC3-E2C6D3BDD5D1}" destId="{D833588D-B50A-4067-8096-C2907F77BF74}" srcOrd="0" destOrd="0" parTransId="{47F41B53-D9CC-4539-9AFC-A74EBBAC71E7}" sibTransId="{EB33B96F-F966-4012-A45F-04692906ADE2}"/>
    <dgm:cxn modelId="{D89880AC-FC63-42AB-AE18-EF9A0FD4118B}" srcId="{C7EAB32D-96C8-418B-B648-CA2BC82B32B7}" destId="{53BCAC88-5466-473B-B149-F87FDE571F23}" srcOrd="0" destOrd="0" parTransId="{BAAF04B4-D7BF-4E3D-BDF8-6FAB4895A3B7}" sibTransId="{29A6EF8B-5B90-4891-9A9A-96713A457767}"/>
    <dgm:cxn modelId="{1A099E6F-517D-499A-841B-3D9B2E91CF3A}" type="presOf" srcId="{EABDBB35-F77A-47BC-A86E-DE540CF7B563}" destId="{4DE984F4-0CD6-459E-87BC-682BE7242BCF}" srcOrd="0" destOrd="0" presId="urn:microsoft.com/office/officeart/2005/8/layout/cycle4"/>
    <dgm:cxn modelId="{F9E7A157-9055-42CE-9044-83967C7A39C7}" srcId="{5EF3751F-46C7-4E8C-9F28-3245AE650F15}" destId="{EABDBB35-F77A-47BC-A86E-DE540CF7B563}" srcOrd="3" destOrd="0" parTransId="{092D9707-F2C4-4EB4-A540-0FE90E86936D}" sibTransId="{F32DFCAC-61C1-442A-9EA9-98E481CB911A}"/>
    <dgm:cxn modelId="{927DA493-B71E-461F-996F-556A01926A6F}" type="presOf" srcId="{07D921F7-46E2-4480-9E75-5DB15645AC00}" destId="{29C958A7-9067-47B7-901C-9E11289F4AD7}" srcOrd="1" destOrd="0" presId="urn:microsoft.com/office/officeart/2005/8/layout/cycle4"/>
    <dgm:cxn modelId="{C8FE32FD-A202-4895-833B-5D6110AAF73A}" srcId="{5EF3751F-46C7-4E8C-9F28-3245AE650F15}" destId="{4DFD480E-5019-4AA4-9BC3-E2C6D3BDD5D1}" srcOrd="1" destOrd="0" parTransId="{852AC254-5E84-4685-9F6B-A1F139F69253}" sibTransId="{37F3AB32-DEAD-4BE8-AFB4-ACE37A1A9F2B}"/>
    <dgm:cxn modelId="{CBA3C499-BD64-440F-B2C7-59A060C79DEA}" type="presParOf" srcId="{1E3BB244-A2FF-4E76-A7B4-4F5DA7730279}" destId="{FFEB3676-4F58-4CC0-A47C-58ADB73FA1B2}" srcOrd="0" destOrd="0" presId="urn:microsoft.com/office/officeart/2005/8/layout/cycle4"/>
    <dgm:cxn modelId="{05E4E9B4-AD9F-457B-9F26-C1507AEB37F9}" type="presParOf" srcId="{FFEB3676-4F58-4CC0-A47C-58ADB73FA1B2}" destId="{5D15195B-328E-42A3-BA88-F98344923CCE}" srcOrd="0" destOrd="0" presId="urn:microsoft.com/office/officeart/2005/8/layout/cycle4"/>
    <dgm:cxn modelId="{B2ED11CA-C939-495A-8606-90B647DD847A}" type="presParOf" srcId="{5D15195B-328E-42A3-BA88-F98344923CCE}" destId="{9A38B98B-42EE-4E11-8AF3-2AB6E5EABB35}" srcOrd="0" destOrd="0" presId="urn:microsoft.com/office/officeart/2005/8/layout/cycle4"/>
    <dgm:cxn modelId="{AA0F8730-4084-4637-A6A0-EAA507734811}" type="presParOf" srcId="{5D15195B-328E-42A3-BA88-F98344923CCE}" destId="{D46B057E-9DC9-489A-ABB5-686B26751668}" srcOrd="1" destOrd="0" presId="urn:microsoft.com/office/officeart/2005/8/layout/cycle4"/>
    <dgm:cxn modelId="{2F4AF11C-24BD-499C-8695-10475520D8E0}" type="presParOf" srcId="{FFEB3676-4F58-4CC0-A47C-58ADB73FA1B2}" destId="{96232A47-1E5B-4F8C-9BBC-67478454E67B}" srcOrd="1" destOrd="0" presId="urn:microsoft.com/office/officeart/2005/8/layout/cycle4"/>
    <dgm:cxn modelId="{80D73EDA-4961-4FCB-BA76-176613F0E001}" type="presParOf" srcId="{96232A47-1E5B-4F8C-9BBC-67478454E67B}" destId="{0F6EC6B7-13DB-4831-93E4-F982007A3971}" srcOrd="0" destOrd="0" presId="urn:microsoft.com/office/officeart/2005/8/layout/cycle4"/>
    <dgm:cxn modelId="{4884E8A0-F664-4FB4-BB91-EA2E9C352738}" type="presParOf" srcId="{96232A47-1E5B-4F8C-9BBC-67478454E67B}" destId="{CF8FA53C-8A0A-471B-85D0-9C83BC3AD43C}" srcOrd="1" destOrd="0" presId="urn:microsoft.com/office/officeart/2005/8/layout/cycle4"/>
    <dgm:cxn modelId="{E54579C0-A276-48D8-8F98-6275E47B3C8B}" type="presParOf" srcId="{FFEB3676-4F58-4CC0-A47C-58ADB73FA1B2}" destId="{6BA1D361-8CA2-4CCD-883B-F64E6D44333E}" srcOrd="2" destOrd="0" presId="urn:microsoft.com/office/officeart/2005/8/layout/cycle4"/>
    <dgm:cxn modelId="{CE93E26D-2A41-4CD6-A334-0284089C6868}" type="presParOf" srcId="{6BA1D361-8CA2-4CCD-883B-F64E6D44333E}" destId="{62676B20-52AF-4037-90F0-E4D6F74862FF}" srcOrd="0" destOrd="0" presId="urn:microsoft.com/office/officeart/2005/8/layout/cycle4"/>
    <dgm:cxn modelId="{28EE9F98-6FAB-42D7-B526-420CFF2FCAA6}" type="presParOf" srcId="{6BA1D361-8CA2-4CCD-883B-F64E6D44333E}" destId="{C9D79DF3-3E6D-4D1C-BE7A-5B2E77E0C754}" srcOrd="1" destOrd="0" presId="urn:microsoft.com/office/officeart/2005/8/layout/cycle4"/>
    <dgm:cxn modelId="{95B8E699-D99A-4307-B98C-1AC2E7088DEE}" type="presParOf" srcId="{FFEB3676-4F58-4CC0-A47C-58ADB73FA1B2}" destId="{7913B874-206C-46A9-B795-C78A12F691D8}" srcOrd="3" destOrd="0" presId="urn:microsoft.com/office/officeart/2005/8/layout/cycle4"/>
    <dgm:cxn modelId="{408614CB-985E-4122-8ECD-BC0E5091AC6D}" type="presParOf" srcId="{7913B874-206C-46A9-B795-C78A12F691D8}" destId="{E3E28267-4180-4B4E-BEDB-29EADA17E8CB}" srcOrd="0" destOrd="0" presId="urn:microsoft.com/office/officeart/2005/8/layout/cycle4"/>
    <dgm:cxn modelId="{EFD29486-67A4-4F78-9F65-5B71F25BC072}" type="presParOf" srcId="{7913B874-206C-46A9-B795-C78A12F691D8}" destId="{29C958A7-9067-47B7-901C-9E11289F4AD7}" srcOrd="1" destOrd="0" presId="urn:microsoft.com/office/officeart/2005/8/layout/cycle4"/>
    <dgm:cxn modelId="{8B176265-1535-48E5-A630-5B7EA4F342CE}" type="presParOf" srcId="{FFEB3676-4F58-4CC0-A47C-58ADB73FA1B2}" destId="{0F9D35D3-0DA1-41D8-9AFB-84D4442D1ED1}" srcOrd="4" destOrd="0" presId="urn:microsoft.com/office/officeart/2005/8/layout/cycle4"/>
    <dgm:cxn modelId="{63050D95-0627-4A33-B0D9-BA1E312D5A09}" type="presParOf" srcId="{1E3BB244-A2FF-4E76-A7B4-4F5DA7730279}" destId="{7BB48A31-45EA-4B57-93C2-3FA718BC89AC}" srcOrd="1" destOrd="0" presId="urn:microsoft.com/office/officeart/2005/8/layout/cycle4"/>
    <dgm:cxn modelId="{399BE3A4-0C89-4029-AEFC-F1A96B4B967C}" type="presParOf" srcId="{7BB48A31-45EA-4B57-93C2-3FA718BC89AC}" destId="{DD23F58B-2D9C-4213-8429-3667A3AF63FB}" srcOrd="0" destOrd="0" presId="urn:microsoft.com/office/officeart/2005/8/layout/cycle4"/>
    <dgm:cxn modelId="{91966232-E1D3-4CA2-BF6B-D5E4E5393942}" type="presParOf" srcId="{7BB48A31-45EA-4B57-93C2-3FA718BC89AC}" destId="{F4384192-0952-4698-8A90-3A9DBF7AECA3}" srcOrd="1" destOrd="0" presId="urn:microsoft.com/office/officeart/2005/8/layout/cycle4"/>
    <dgm:cxn modelId="{EDA53236-4824-400A-945D-F3C271189C83}" type="presParOf" srcId="{7BB48A31-45EA-4B57-93C2-3FA718BC89AC}" destId="{8D089B41-EFBD-49C1-84D5-C685B031BCBB}" srcOrd="2" destOrd="0" presId="urn:microsoft.com/office/officeart/2005/8/layout/cycle4"/>
    <dgm:cxn modelId="{64FCAC4E-94AD-4599-BFA3-AC60FE21B16C}" type="presParOf" srcId="{7BB48A31-45EA-4B57-93C2-3FA718BC89AC}" destId="{4DE984F4-0CD6-459E-87BC-682BE7242BCF}" srcOrd="3" destOrd="0" presId="urn:microsoft.com/office/officeart/2005/8/layout/cycle4"/>
    <dgm:cxn modelId="{C57B2D7F-B2FE-4922-A485-25307A4DAC47}" type="presParOf" srcId="{7BB48A31-45EA-4B57-93C2-3FA718BC89AC}" destId="{D0E92F60-1791-432B-A04B-B58446A1E493}" srcOrd="4" destOrd="0" presId="urn:microsoft.com/office/officeart/2005/8/layout/cycle4"/>
    <dgm:cxn modelId="{B65C4724-DD06-4ECE-8F69-0245EA6BB88C}" type="presParOf" srcId="{1E3BB244-A2FF-4E76-A7B4-4F5DA7730279}" destId="{4FBF9F31-FFFF-430C-B723-2C4520860A42}" srcOrd="2" destOrd="0" presId="urn:microsoft.com/office/officeart/2005/8/layout/cycle4"/>
    <dgm:cxn modelId="{CC78C924-5828-4F04-90FB-E0D1E99BD367}" type="presParOf" srcId="{1E3BB244-A2FF-4E76-A7B4-4F5DA7730279}" destId="{89AD8F68-E5F0-461A-8B17-14EA4C145AB2}" srcOrd="3" destOrd="0" presId="urn:microsoft.com/office/officeart/2005/8/layout/cycle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7DEE0-2426-46CD-99E7-C589D8E92418}">
      <dsp:nvSpPr>
        <dsp:cNvPr id="0" name=""/>
        <dsp:cNvSpPr/>
      </dsp:nvSpPr>
      <dsp:spPr>
        <a:xfrm rot="5400000">
          <a:off x="3956107" y="-1938328"/>
          <a:ext cx="613450" cy="5118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>
              <a:hlinkClick xmlns:r="http://schemas.openxmlformats.org/officeDocument/2006/relationships" r:id="rId1"/>
            </a:rPr>
            <a:t>https://www.ucc.ie/en/procurement/procurementpoliciesandprocedures</a:t>
          </a:r>
          <a:r>
            <a:rPr lang="en-IE" sz="500" kern="1200" dirty="0">
              <a:hlinkClick xmlns:r="http://schemas.openxmlformats.org/officeDocument/2006/relationships" r:id="rId1"/>
            </a:rPr>
            <a:t>/</a:t>
          </a:r>
          <a:r>
            <a:rPr lang="en-IE" sz="500" kern="1200" dirty="0"/>
            <a:t> </a:t>
          </a:r>
          <a:endParaRPr lang="en-US" sz="500" kern="1200" dirty="0"/>
        </a:p>
      </dsp:txBody>
      <dsp:txXfrm rot="-5400000">
        <a:off x="1703648" y="344077"/>
        <a:ext cx="5088422" cy="553558"/>
      </dsp:txXfrm>
    </dsp:sp>
    <dsp:sp modelId="{F141D85B-CA0D-4A6B-8FAC-148C643D9602}">
      <dsp:nvSpPr>
        <dsp:cNvPr id="0" name=""/>
        <dsp:cNvSpPr/>
      </dsp:nvSpPr>
      <dsp:spPr>
        <a:xfrm>
          <a:off x="0" y="294550"/>
          <a:ext cx="1549861" cy="1794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UCC Procurement Policies &amp; Procedures:</a:t>
          </a:r>
          <a:endParaRPr lang="en-US" sz="1400" kern="1200" dirty="0"/>
        </a:p>
      </dsp:txBody>
      <dsp:txXfrm>
        <a:off x="75658" y="370208"/>
        <a:ext cx="1398545" cy="1642737"/>
      </dsp:txXfrm>
    </dsp:sp>
    <dsp:sp modelId="{E753F72C-C75F-478B-BAA9-5CB2AE143BE5}">
      <dsp:nvSpPr>
        <dsp:cNvPr id="0" name=""/>
        <dsp:cNvSpPr/>
      </dsp:nvSpPr>
      <dsp:spPr>
        <a:xfrm rot="5400000">
          <a:off x="4027011" y="89572"/>
          <a:ext cx="419903" cy="51701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hlinkClick xmlns:r="http://schemas.openxmlformats.org/officeDocument/2006/relationships" r:id="rId2"/>
            </a:rPr>
            <a:t>https://www.ucc.ie/en/financeoffice/fp/</a:t>
          </a:r>
          <a:endParaRPr lang="en-US" sz="1400" kern="1200" dirty="0"/>
        </a:p>
      </dsp:txBody>
      <dsp:txXfrm rot="-5400000">
        <a:off x="1651910" y="2485171"/>
        <a:ext cx="5149608" cy="378907"/>
      </dsp:txXfrm>
    </dsp:sp>
    <dsp:sp modelId="{DAA9FAD5-701E-4F0B-B392-64F84E56D996}">
      <dsp:nvSpPr>
        <dsp:cNvPr id="0" name=""/>
        <dsp:cNvSpPr/>
      </dsp:nvSpPr>
      <dsp:spPr>
        <a:xfrm>
          <a:off x="0" y="2444617"/>
          <a:ext cx="1538318" cy="1753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UCC Finance Office Policies &amp; Procedures:</a:t>
          </a:r>
          <a:endParaRPr lang="en-US" sz="1400" kern="1200" dirty="0"/>
        </a:p>
      </dsp:txBody>
      <dsp:txXfrm>
        <a:off x="75094" y="2519711"/>
        <a:ext cx="1388130" cy="160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6B20-52AF-4037-90F0-E4D6F74862FF}">
      <dsp:nvSpPr>
        <dsp:cNvPr id="0" name=""/>
        <dsp:cNvSpPr/>
      </dsp:nvSpPr>
      <dsp:spPr>
        <a:xfrm>
          <a:off x="4659379" y="2967792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>
              <a:solidFill>
                <a:schemeClr val="accent4"/>
              </a:solidFill>
            </a:rPr>
            <a:t>Contract review, account administration &amp; treasury</a:t>
          </a:r>
        </a:p>
      </dsp:txBody>
      <dsp:txXfrm>
        <a:off x="5338777" y="3348697"/>
        <a:ext cx="1451944" cy="988885"/>
      </dsp:txXfrm>
    </dsp:sp>
    <dsp:sp modelId="{E3E28267-4180-4B4E-BEDB-29EADA17E8CB}">
      <dsp:nvSpPr>
        <dsp:cNvPr id="0" name=""/>
        <dsp:cNvSpPr/>
      </dsp:nvSpPr>
      <dsp:spPr>
        <a:xfrm>
          <a:off x="0" y="2959403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>
              <a:solidFill>
                <a:schemeClr val="accent2"/>
              </a:solidFill>
            </a:rPr>
            <a:t>Claims management &amp; Budgetary / financial compliance.</a:t>
          </a:r>
        </a:p>
      </dsp:txBody>
      <dsp:txXfrm>
        <a:off x="30766" y="3340308"/>
        <a:ext cx="1451944" cy="988885"/>
      </dsp:txXfrm>
    </dsp:sp>
    <dsp:sp modelId="{0F6EC6B7-13DB-4831-93E4-F982007A3971}">
      <dsp:nvSpPr>
        <dsp:cNvPr id="0" name=""/>
        <dsp:cNvSpPr/>
      </dsp:nvSpPr>
      <dsp:spPr>
        <a:xfrm>
          <a:off x="4659379" y="8389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>
              <a:solidFill>
                <a:schemeClr val="accent1"/>
              </a:solidFill>
            </a:rPr>
            <a:t>Budget preparation and review</a:t>
          </a:r>
        </a:p>
      </dsp:txBody>
      <dsp:txXfrm>
        <a:off x="5338777" y="39155"/>
        <a:ext cx="1451944" cy="988885"/>
      </dsp:txXfrm>
    </dsp:sp>
    <dsp:sp modelId="{9A38B98B-42EE-4E11-8AF3-2AB6E5EABB35}">
      <dsp:nvSpPr>
        <dsp:cNvPr id="0" name=""/>
        <dsp:cNvSpPr/>
      </dsp:nvSpPr>
      <dsp:spPr>
        <a:xfrm>
          <a:off x="0" y="8389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>
              <a:solidFill>
                <a:schemeClr val="tx1"/>
              </a:solidFill>
            </a:rPr>
            <a:t>Management of closing balances and research account closure</a:t>
          </a:r>
        </a:p>
      </dsp:txBody>
      <dsp:txXfrm>
        <a:off x="30766" y="39155"/>
        <a:ext cx="1451944" cy="988885"/>
      </dsp:txXfrm>
    </dsp:sp>
    <dsp:sp modelId="{DD23F58B-2D9C-4213-8429-3667A3AF63FB}">
      <dsp:nvSpPr>
        <dsp:cNvPr id="0" name=""/>
        <dsp:cNvSpPr/>
      </dsp:nvSpPr>
      <dsp:spPr>
        <a:xfrm>
          <a:off x="1471849" y="249474"/>
          <a:ext cx="1895127" cy="1895127"/>
        </a:xfrm>
        <a:prstGeom prst="pieWedg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Completion</a:t>
          </a:r>
        </a:p>
      </dsp:txBody>
      <dsp:txXfrm>
        <a:off x="2026919" y="804544"/>
        <a:ext cx="1340057" cy="1340057"/>
      </dsp:txXfrm>
    </dsp:sp>
    <dsp:sp modelId="{F4384192-0952-4698-8A90-3A9DBF7AECA3}">
      <dsp:nvSpPr>
        <dsp:cNvPr id="0" name=""/>
        <dsp:cNvSpPr/>
      </dsp:nvSpPr>
      <dsp:spPr>
        <a:xfrm rot="5400000">
          <a:off x="3454511" y="249474"/>
          <a:ext cx="1895127" cy="189512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Application</a:t>
          </a:r>
        </a:p>
      </dsp:txBody>
      <dsp:txXfrm rot="-5400000">
        <a:off x="3454511" y="804544"/>
        <a:ext cx="1340057" cy="1340057"/>
      </dsp:txXfrm>
    </dsp:sp>
    <dsp:sp modelId="{8D089B41-EFBD-49C1-84D5-C685B031BCBB}">
      <dsp:nvSpPr>
        <dsp:cNvPr id="0" name=""/>
        <dsp:cNvSpPr/>
      </dsp:nvSpPr>
      <dsp:spPr>
        <a:xfrm rot="10800000">
          <a:off x="3454511" y="2232136"/>
          <a:ext cx="1895127" cy="1895127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Award</a:t>
          </a:r>
        </a:p>
      </dsp:txBody>
      <dsp:txXfrm rot="10800000">
        <a:off x="3454511" y="2232136"/>
        <a:ext cx="1340057" cy="1340057"/>
      </dsp:txXfrm>
    </dsp:sp>
    <dsp:sp modelId="{4DE984F4-0CD6-459E-87BC-682BE7242BCF}">
      <dsp:nvSpPr>
        <dsp:cNvPr id="0" name=""/>
        <dsp:cNvSpPr/>
      </dsp:nvSpPr>
      <dsp:spPr>
        <a:xfrm rot="16200000">
          <a:off x="1471849" y="2232136"/>
          <a:ext cx="1895127" cy="1895127"/>
        </a:xfrm>
        <a:prstGeom prst="pieWedg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Administration &amp; Compliance</a:t>
          </a:r>
        </a:p>
      </dsp:txBody>
      <dsp:txXfrm rot="5400000">
        <a:off x="2026919" y="2232136"/>
        <a:ext cx="1340057" cy="1340057"/>
      </dsp:txXfrm>
    </dsp:sp>
    <dsp:sp modelId="{4FBF9F31-FFFF-430C-B723-2C4520860A42}">
      <dsp:nvSpPr>
        <dsp:cNvPr id="0" name=""/>
        <dsp:cNvSpPr/>
      </dsp:nvSpPr>
      <dsp:spPr>
        <a:xfrm>
          <a:off x="3083582" y="1794462"/>
          <a:ext cx="654322" cy="5689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D8F68-E5F0-461A-8B17-14EA4C145AB2}">
      <dsp:nvSpPr>
        <dsp:cNvPr id="0" name=""/>
        <dsp:cNvSpPr/>
      </dsp:nvSpPr>
      <dsp:spPr>
        <a:xfrm rot="10800000">
          <a:off x="3083582" y="2013299"/>
          <a:ext cx="654322" cy="5689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C48A-72C0-4757-87D5-A920A4E4BFF8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61FEB-8766-4427-B17D-2DC31004E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BF0C5-F093-46FD-8BEC-42196463B5F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E6D3-495E-45E8-8C4B-0DE3ED2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4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7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9321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0" r:id="rId5"/>
    <p:sldLayoutId id="2147483663" r:id="rId6"/>
    <p:sldLayoutId id="2147483665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a.ie/for-researchers/researcher-salary-scales-career-framework/" TargetMode="External"/><Relationship Id="rId2" Type="http://schemas.openxmlformats.org/officeDocument/2006/relationships/hyperlink" Target="https://www.ucc.ie/en/hr/salarysca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larycalculator.adaptcentre.i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media/support/financeoffice/otherdocuments/FixedAssetPolicyProcedures2017.pd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media/support/financeoffice/otherdocuments/FixedAssetPolicyProcedures2021.doc" TargetMode="External"/><Relationship Id="rId2" Type="http://schemas.openxmlformats.org/officeDocument/2006/relationships/hyperlink" Target="https://www.ucc.ie/en/media/support/financeoffice/otherdocuments/FixedAssetPolicyProcedures2017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ccireland.sharepoint.com/sites/accounts-payable-ucc/SitePages/Travel-%26-Expenses-Policy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media/research/researchatucc/documents/OverheadRatesPolicy.FINAL(1)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ucc.ie/en/media/support/financeoffice/orgc/Contract_Research_Overhead_Distribution_Policy_Oct2014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enue.ie/en/tax-professionals/tdm/value-added-tax/part03-taxable-transactions-goods-ica-services/Services/services-third-level-educational-bodies-research.pdf" TargetMode="External"/><Relationship Id="rId2" Type="http://schemas.openxmlformats.org/officeDocument/2006/relationships/hyperlink" Target="https://www.ucc.ie/en/media/support/financeoffice/otherdocuments/FixedAssetPolicyProcedures2017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650" y="3955299"/>
            <a:ext cx="5486400" cy="94929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 – Office of Research Grants and Contracts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650" y="4996868"/>
            <a:ext cx="3348318" cy="620338"/>
          </a:xfrm>
        </p:spPr>
        <p:txBody>
          <a:bodyPr/>
          <a:lstStyle/>
          <a:p>
            <a:r>
              <a:rPr lang="en-GB" dirty="0"/>
              <a:t>Preparing Your Budget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898D7D0-CD5B-4F83-BD01-65189F7F5472}"/>
              </a:ext>
            </a:extLst>
          </p:cNvPr>
          <p:cNvSpPr txBox="1">
            <a:spLocks/>
          </p:cNvSpPr>
          <p:nvPr/>
        </p:nvSpPr>
        <p:spPr>
          <a:xfrm>
            <a:off x="2766732" y="5957736"/>
            <a:ext cx="3348318" cy="6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Kevin Goggin, Research Support Officer</a:t>
            </a:r>
          </a:p>
        </p:txBody>
      </p:sp>
    </p:spTree>
    <p:extLst>
      <p:ext uri="{BB962C8B-B14F-4D97-AF65-F5344CB8AC3E}">
        <p14:creationId xmlns:p14="http://schemas.microsoft.com/office/powerpoint/2010/main" val="662481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8FA6-D83F-4E65-B687-0DEBF89E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2. PAY Costs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281" y="1466691"/>
            <a:ext cx="2946930" cy="771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3205942" y="3033298"/>
            <a:ext cx="4076410" cy="1033618"/>
            <a:chOff x="3205942" y="3033298"/>
            <a:chExt cx="4076410" cy="10336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4746" y="3033298"/>
              <a:ext cx="3527606" cy="103361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3205942" y="3661867"/>
              <a:ext cx="3768898" cy="239573"/>
              <a:chOff x="3205942" y="3661867"/>
              <a:chExt cx="3768898" cy="239573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B24DE7B-9E16-4B49-A940-9395EB69F42D}"/>
                  </a:ext>
                </a:extLst>
              </p:cNvPr>
              <p:cNvCxnSpPr/>
              <p:nvPr/>
            </p:nvCxnSpPr>
            <p:spPr>
              <a:xfrm flipV="1">
                <a:off x="3205942" y="3761671"/>
                <a:ext cx="624378" cy="13976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2E004E-AD3A-45DA-A6D9-9AD367D14A54}"/>
                  </a:ext>
                </a:extLst>
              </p:cNvPr>
              <p:cNvSpPr/>
              <p:nvPr/>
            </p:nvSpPr>
            <p:spPr>
              <a:xfrm>
                <a:off x="3865880" y="3661867"/>
                <a:ext cx="3108960" cy="190494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2538795"/>
            <a:ext cx="2577293" cy="354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3205942" y="4695485"/>
            <a:ext cx="4059247" cy="1033618"/>
            <a:chOff x="3205942" y="4695485"/>
            <a:chExt cx="4059247" cy="10336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7583" y="4695485"/>
              <a:ext cx="3527606" cy="1033618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3205942" y="5335711"/>
              <a:ext cx="3987338" cy="328489"/>
              <a:chOff x="3205942" y="5335711"/>
              <a:chExt cx="3987338" cy="32848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2E004E-AD3A-45DA-A6D9-9AD367D14A54}"/>
                  </a:ext>
                </a:extLst>
              </p:cNvPr>
              <p:cNvSpPr/>
              <p:nvPr/>
            </p:nvSpPr>
            <p:spPr>
              <a:xfrm>
                <a:off x="3865880" y="5425185"/>
                <a:ext cx="3327400" cy="239015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B24DE7B-9E16-4B49-A940-9395EB69F42D}"/>
                  </a:ext>
                </a:extLst>
              </p:cNvPr>
              <p:cNvCxnSpPr/>
              <p:nvPr/>
            </p:nvCxnSpPr>
            <p:spPr>
              <a:xfrm>
                <a:off x="3205942" y="5335711"/>
                <a:ext cx="624378" cy="208981"/>
              </a:xfrm>
              <a:prstGeom prst="straightConnector1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193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8FA6-D83F-4E65-B687-0DEBF89E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2. PAY Costs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3667"/>
            <a:ext cx="2447344" cy="348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65" y="2673667"/>
            <a:ext cx="989255" cy="348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92" y="2673667"/>
            <a:ext cx="998218" cy="348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582" y="2673667"/>
            <a:ext cx="1009244" cy="348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32ED67A-E695-4E2F-AB76-5DF5AE0E5623}"/>
              </a:ext>
            </a:extLst>
          </p:cNvPr>
          <p:cNvSpPr/>
          <p:nvPr/>
        </p:nvSpPr>
        <p:spPr>
          <a:xfrm>
            <a:off x="5983422" y="5916616"/>
            <a:ext cx="910138" cy="316544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527" y="1520798"/>
            <a:ext cx="2946930" cy="771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2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0B4F-D903-4480-A1B3-B17A7CA9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4895"/>
            <a:ext cx="6822017" cy="1057274"/>
          </a:xfrm>
        </p:spPr>
        <p:txBody>
          <a:bodyPr/>
          <a:lstStyle/>
          <a:p>
            <a:r>
              <a:rPr lang="en-IE" dirty="0"/>
              <a:t>2. PAY Costs</a:t>
            </a:r>
            <a:br>
              <a:rPr lang="en-IE" dirty="0"/>
            </a:br>
            <a:r>
              <a:rPr lang="en-IE" sz="2000" i="1" dirty="0"/>
              <a:t>Multi Year Forecasts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7A12D1-432B-4936-A664-8F9491FE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When considering multi-year forecasts what needs to be considered?</a:t>
            </a:r>
          </a:p>
          <a:p>
            <a:pPr lvl="1"/>
            <a:r>
              <a:rPr lang="en-IE" dirty="0"/>
              <a:t>Know salary scale adjustments</a:t>
            </a:r>
          </a:p>
          <a:p>
            <a:pPr lvl="1"/>
            <a:r>
              <a:rPr lang="en-IE" dirty="0"/>
              <a:t>Unknown salary scale adjustments</a:t>
            </a:r>
          </a:p>
          <a:p>
            <a:pPr lvl="1"/>
            <a:r>
              <a:rPr lang="en-IE" dirty="0"/>
              <a:t>Annual pay scale movements</a:t>
            </a:r>
          </a:p>
          <a:p>
            <a:pPr lvl="1"/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F1117D-994F-4B8E-9082-3C241B428D33}"/>
              </a:ext>
            </a:extLst>
          </p:cNvPr>
          <p:cNvSpPr txBox="1">
            <a:spLocks/>
          </p:cNvSpPr>
          <p:nvPr/>
        </p:nvSpPr>
        <p:spPr>
          <a:xfrm>
            <a:off x="704150" y="3581619"/>
            <a:ext cx="6822017" cy="231312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dirty="0">
                <a:solidFill>
                  <a:schemeClr val="bg1"/>
                </a:solidFill>
              </a:rPr>
              <a:t>QUESTION?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1800" dirty="0">
                <a:solidFill>
                  <a:schemeClr val="bg1"/>
                </a:solidFill>
              </a:rPr>
              <a:t>UCC are currently preparing a budget for a new </a:t>
            </a:r>
            <a:r>
              <a:rPr lang="en-IE" sz="1800" dirty="0" smtClean="0">
                <a:solidFill>
                  <a:schemeClr val="bg1"/>
                </a:solidFill>
              </a:rPr>
              <a:t>Horizon Europe </a:t>
            </a:r>
            <a:r>
              <a:rPr lang="en-IE" sz="1800" dirty="0">
                <a:solidFill>
                  <a:schemeClr val="bg1"/>
                </a:solidFill>
              </a:rPr>
              <a:t>project of 5 year duration? The project will require the recruitment of a Research Assistant to work full time on the project. The projects is expected to commence on </a:t>
            </a:r>
            <a:r>
              <a:rPr lang="en-IE" sz="1800" dirty="0" smtClean="0">
                <a:solidFill>
                  <a:schemeClr val="bg1"/>
                </a:solidFill>
              </a:rPr>
              <a:t>01-Jan-2023. </a:t>
            </a:r>
            <a:r>
              <a:rPr lang="en-IE" sz="1800" dirty="0">
                <a:solidFill>
                  <a:schemeClr val="bg1"/>
                </a:solidFill>
              </a:rPr>
              <a:t>How much should we forecast for the Research Assistant Pay costs?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79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D0EA-2F4F-43B5-9189-10BCE18B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2. PAY Costs</a:t>
            </a:r>
            <a:br>
              <a:rPr lang="en-IE" dirty="0"/>
            </a:br>
            <a:r>
              <a:rPr lang="en-IE" sz="2000" i="1" dirty="0"/>
              <a:t>Multi Year Forecasts</a:t>
            </a:r>
            <a:endParaRPr lang="en-IE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EE24F-5930-4C57-978B-A69E46CEE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6822017" cy="4648530"/>
          </a:xfrm>
        </p:spPr>
        <p:txBody>
          <a:bodyPr/>
          <a:lstStyle/>
          <a:p>
            <a:pPr lvl="1"/>
            <a:endParaRPr lang="en-IE" sz="1500" dirty="0"/>
          </a:p>
          <a:p>
            <a:pPr lvl="1"/>
            <a:endParaRPr lang="en-IE" sz="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8CCB1-17B8-4380-B9FC-ED8F2B09B0B0}"/>
              </a:ext>
            </a:extLst>
          </p:cNvPr>
          <p:cNvSpPr/>
          <p:nvPr/>
        </p:nvSpPr>
        <p:spPr>
          <a:xfrm>
            <a:off x="628650" y="1455937"/>
            <a:ext cx="6822017" cy="904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/>
              <a:t>As staff member will commence post </a:t>
            </a:r>
            <a:r>
              <a:rPr lang="en-IE" dirty="0" smtClean="0"/>
              <a:t>01-JAN-2023 </a:t>
            </a:r>
            <a:r>
              <a:rPr lang="en-IE" dirty="0"/>
              <a:t>then the relevant scales from the UCC / IUA website should be used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48568"/>
            <a:ext cx="4656965" cy="283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2AF249-90F0-4268-8AE9-5E0E2C086525}"/>
              </a:ext>
            </a:extLst>
          </p:cNvPr>
          <p:cNvSpPr/>
          <p:nvPr/>
        </p:nvSpPr>
        <p:spPr>
          <a:xfrm>
            <a:off x="4030935" y="5542847"/>
            <a:ext cx="849472" cy="23031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allout: Line with Border and Accent Bar 2">
            <a:extLst>
              <a:ext uri="{FF2B5EF4-FFF2-40B4-BE49-F238E27FC236}">
                <a16:creationId xmlns:a16="http://schemas.microsoft.com/office/drawing/2014/main" id="{7DACDEE6-3DBC-4F03-AAE2-590156971053}"/>
              </a:ext>
            </a:extLst>
          </p:cNvPr>
          <p:cNvSpPr/>
          <p:nvPr/>
        </p:nvSpPr>
        <p:spPr>
          <a:xfrm>
            <a:off x="5638645" y="3726097"/>
            <a:ext cx="1812022" cy="1144135"/>
          </a:xfrm>
          <a:prstGeom prst="accentBorderCallout1">
            <a:avLst>
              <a:gd name="adj1" fmla="val 18750"/>
              <a:gd name="adj2" fmla="val -8333"/>
              <a:gd name="adj3" fmla="val 157308"/>
              <a:gd name="adj4" fmla="val -65021"/>
            </a:avLst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/>
              <a:t>The IUA website features current and future agreed pay scales</a:t>
            </a:r>
          </a:p>
        </p:txBody>
      </p:sp>
    </p:spTree>
    <p:extLst>
      <p:ext uri="{BB962C8B-B14F-4D97-AF65-F5344CB8AC3E}">
        <p14:creationId xmlns:p14="http://schemas.microsoft.com/office/powerpoint/2010/main" val="19988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83" y="1676790"/>
            <a:ext cx="2012279" cy="175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94" y="4759805"/>
            <a:ext cx="2798094" cy="153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AD0EA-2F4F-43B5-9189-10BCE18B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2. PAY Costs</a:t>
            </a:r>
            <a:br>
              <a:rPr lang="en-IE" dirty="0"/>
            </a:br>
            <a:r>
              <a:rPr lang="en-IE" sz="2000" i="1" dirty="0"/>
              <a:t>Multi Year Forecasts</a:t>
            </a:r>
            <a:endParaRPr lang="en-IE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EE24F-5930-4C57-978B-A69E46CE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E" sz="1500" dirty="0"/>
          </a:p>
          <a:p>
            <a:pPr lvl="1"/>
            <a:endParaRPr lang="en-IE" sz="15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E8CBD6-4368-4DCC-BB9C-A23103617D22}"/>
              </a:ext>
            </a:extLst>
          </p:cNvPr>
          <p:cNvGrpSpPr/>
          <p:nvPr/>
        </p:nvGrpSpPr>
        <p:grpSpPr>
          <a:xfrm>
            <a:off x="418511" y="4528569"/>
            <a:ext cx="3739926" cy="1072083"/>
            <a:chOff x="418511" y="4528569"/>
            <a:chExt cx="3739926" cy="1072083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F7188F6-0121-43E9-A3EC-00BF312D0210}"/>
                </a:ext>
              </a:extLst>
            </p:cNvPr>
            <p:cNvSpPr txBox="1">
              <a:spLocks/>
            </p:cNvSpPr>
            <p:nvPr/>
          </p:nvSpPr>
          <p:spPr>
            <a:xfrm>
              <a:off x="418511" y="4986221"/>
              <a:ext cx="3739926" cy="614431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E" sz="1200" dirty="0">
                  <a:solidFill>
                    <a:schemeClr val="bg1"/>
                  </a:solidFill>
                </a:rPr>
                <a:t>The staff member will move up one point on the salary scale on each anniversary of the employment commencement date!</a:t>
              </a:r>
            </a:p>
          </p:txBody>
        </p:sp>
        <p:sp>
          <p:nvSpPr>
            <p:cNvPr id="4" name="Arrow: Up-Down 3">
              <a:extLst>
                <a:ext uri="{FF2B5EF4-FFF2-40B4-BE49-F238E27FC236}">
                  <a16:creationId xmlns:a16="http://schemas.microsoft.com/office/drawing/2014/main" id="{AABCF29E-2485-4D74-A334-77FEFE12BFD9}"/>
                </a:ext>
              </a:extLst>
            </p:cNvPr>
            <p:cNvSpPr/>
            <p:nvPr/>
          </p:nvSpPr>
          <p:spPr>
            <a:xfrm>
              <a:off x="2202782" y="4528569"/>
              <a:ext cx="176169" cy="34020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80AC80-DBDD-4D7D-9E76-711C02F56CCF}"/>
              </a:ext>
            </a:extLst>
          </p:cNvPr>
          <p:cNvGrpSpPr/>
          <p:nvPr/>
        </p:nvGrpSpPr>
        <p:grpSpPr>
          <a:xfrm>
            <a:off x="4310694" y="3429000"/>
            <a:ext cx="2798095" cy="1169546"/>
            <a:chOff x="4310694" y="3429000"/>
            <a:chExt cx="2798095" cy="1169546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6C85C2A5-F2D8-4B7D-8AED-0A6AE7FDEBB9}"/>
                </a:ext>
              </a:extLst>
            </p:cNvPr>
            <p:cNvSpPr/>
            <p:nvPr/>
          </p:nvSpPr>
          <p:spPr>
            <a:xfrm>
              <a:off x="5451213" y="3429000"/>
              <a:ext cx="194578" cy="2926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98BBD75B-19BF-4218-8A92-5CA0EC6D38C4}"/>
                </a:ext>
              </a:extLst>
            </p:cNvPr>
            <p:cNvSpPr txBox="1">
              <a:spLocks/>
            </p:cNvSpPr>
            <p:nvPr/>
          </p:nvSpPr>
          <p:spPr>
            <a:xfrm>
              <a:off x="4310694" y="3818481"/>
              <a:ext cx="2798095" cy="780065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E" sz="1200" dirty="0">
                  <a:solidFill>
                    <a:schemeClr val="bg1"/>
                  </a:solidFill>
                </a:rPr>
                <a:t>In the interest of prudence pay cost forecasts, where possible, should include a 3% year on year inflationary pay increase.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94C619F-982F-42F9-9659-4D1B053931BE}"/>
              </a:ext>
            </a:extLst>
          </p:cNvPr>
          <p:cNvSpPr/>
          <p:nvPr/>
        </p:nvSpPr>
        <p:spPr>
          <a:xfrm>
            <a:off x="6394187" y="6074925"/>
            <a:ext cx="714601" cy="24684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11" y="1661635"/>
            <a:ext cx="3571772" cy="240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C214FD-47A2-4B21-A9AD-2AC1D3FFAC69}"/>
              </a:ext>
            </a:extLst>
          </p:cNvPr>
          <p:cNvCxnSpPr>
            <a:cxnSpLocks/>
          </p:cNvCxnSpPr>
          <p:nvPr/>
        </p:nvCxnSpPr>
        <p:spPr>
          <a:xfrm flipV="1">
            <a:off x="3890258" y="2342102"/>
            <a:ext cx="2072279" cy="13263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890258" y="2531533"/>
            <a:ext cx="2072279" cy="1488582"/>
            <a:chOff x="3890258" y="2531533"/>
            <a:chExt cx="2072279" cy="148858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607B1FD-B52C-4F2D-B0E5-C092F2F35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258" y="2531533"/>
              <a:ext cx="2072279" cy="12342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BC408F6-EE8A-467A-8896-ACE08A2CD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258" y="2719295"/>
              <a:ext cx="2072279" cy="11385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6EFCA4C-FEF3-40B5-A727-2B416ADDD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258" y="2944616"/>
              <a:ext cx="2072279" cy="9781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3B9AF9-2AF3-4628-8EEA-25985D193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258" y="3114494"/>
              <a:ext cx="2072279" cy="9056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0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0B4F-D903-4480-A1B3-B17A7CA9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4895"/>
            <a:ext cx="6822017" cy="1057274"/>
          </a:xfrm>
        </p:spPr>
        <p:txBody>
          <a:bodyPr/>
          <a:lstStyle/>
          <a:p>
            <a:r>
              <a:rPr lang="en-IE" dirty="0"/>
              <a:t>2. PAY Costs</a:t>
            </a:r>
            <a:br>
              <a:rPr lang="en-IE" dirty="0"/>
            </a:br>
            <a:r>
              <a:rPr lang="en-IE" sz="2000" i="1" dirty="0"/>
              <a:t>Useful Links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7528279-B96E-45CF-8D87-D2ADC2F1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200"/>
            <a:ext cx="6821488" cy="4376738"/>
          </a:xfrm>
        </p:spPr>
        <p:txBody>
          <a:bodyPr>
            <a:normAutofit/>
          </a:bodyPr>
          <a:lstStyle/>
          <a:p>
            <a:r>
              <a:rPr lang="en-IE" dirty="0"/>
              <a:t>UCC Salary Scales </a:t>
            </a:r>
            <a:r>
              <a:rPr lang="en-IE" dirty="0" smtClean="0"/>
              <a:t>(Research &amp; Non </a:t>
            </a:r>
            <a:r>
              <a:rPr lang="en-IE" dirty="0"/>
              <a:t>Research):</a:t>
            </a:r>
          </a:p>
          <a:p>
            <a:pPr lvl="1"/>
            <a:r>
              <a:rPr lang="en-IE" sz="1500" dirty="0">
                <a:hlinkClick r:id="rId2"/>
              </a:rPr>
              <a:t>https://www.ucc.ie/en/hr/salaryscales</a:t>
            </a:r>
            <a:r>
              <a:rPr lang="en-IE" sz="1500" dirty="0" smtClean="0">
                <a:hlinkClick r:id="rId2"/>
              </a:rPr>
              <a:t>/</a:t>
            </a:r>
            <a:endParaRPr lang="en-IE" sz="1500" dirty="0"/>
          </a:p>
          <a:p>
            <a:pPr lvl="1"/>
            <a:endParaRPr lang="en-IE" sz="1500" dirty="0" smtClean="0"/>
          </a:p>
          <a:p>
            <a:pPr marL="342900" lvl="1" indent="0">
              <a:buNone/>
            </a:pPr>
            <a:r>
              <a:rPr lang="en-IE" sz="1500" dirty="0" smtClean="0"/>
              <a:t> </a:t>
            </a:r>
            <a:endParaRPr lang="en-IE" sz="1500" dirty="0"/>
          </a:p>
          <a:p>
            <a:r>
              <a:rPr lang="en-IE" dirty="0"/>
              <a:t>IUA -University Research Salary Scales/Guidelines </a:t>
            </a:r>
            <a:r>
              <a:rPr lang="en-IE" sz="1500" dirty="0"/>
              <a:t>(Reflecting known future increases)</a:t>
            </a:r>
            <a:r>
              <a:rPr lang="en-IE" dirty="0"/>
              <a:t>:</a:t>
            </a:r>
          </a:p>
          <a:p>
            <a:pPr lvl="1"/>
            <a:r>
              <a:rPr lang="en-IE" sz="1500" dirty="0">
                <a:hlinkClick r:id="rId3"/>
              </a:rPr>
              <a:t>https://www.iua.ie/for-researchers/researcher-salary-scales-career-framework/</a:t>
            </a:r>
            <a:r>
              <a:rPr lang="en-IE" sz="1500" dirty="0"/>
              <a:t> </a:t>
            </a:r>
          </a:p>
          <a:p>
            <a:pPr lvl="1"/>
            <a:endParaRPr lang="en-IE" sz="1500" dirty="0" smtClean="0"/>
          </a:p>
          <a:p>
            <a:pPr lvl="1"/>
            <a:endParaRPr lang="en-IE" sz="1500" dirty="0"/>
          </a:p>
          <a:p>
            <a:r>
              <a:rPr lang="en-IE" sz="1800" dirty="0"/>
              <a:t>DCU Pay Cost Forecasting tool:</a:t>
            </a:r>
          </a:p>
          <a:p>
            <a:pPr lvl="1"/>
            <a:r>
              <a:rPr lang="en-IE" sz="1500" dirty="0">
                <a:hlinkClick r:id="rId4"/>
              </a:rPr>
              <a:t>https://salarycalculator.adaptcentre.ie/</a:t>
            </a:r>
            <a:r>
              <a:rPr lang="en-IE" sz="1500" dirty="0"/>
              <a:t>	</a:t>
            </a:r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4334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72629"/>
              </p:ext>
            </p:extLst>
          </p:nvPr>
        </p:nvGraphicFramePr>
        <p:xfrm>
          <a:off x="628651" y="1568610"/>
          <a:ext cx="6822016" cy="39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6409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83" y="1947754"/>
            <a:ext cx="4705350" cy="816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6578F-A348-4AE7-9D34-998D4C21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500" dirty="0"/>
              <a:t>3. Equipment Costs</a:t>
            </a:r>
            <a:r>
              <a:rPr lang="en-IE" dirty="0"/>
              <a:t/>
            </a:r>
            <a:br>
              <a:rPr lang="en-IE" dirty="0"/>
            </a:br>
            <a:r>
              <a:rPr lang="en-IE" sz="2000" i="1" dirty="0"/>
              <a:t>Depreciation versus Cash Flow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DD0FD5-95E1-4D90-92EC-73555A29FC4D}"/>
              </a:ext>
            </a:extLst>
          </p:cNvPr>
          <p:cNvSpPr/>
          <p:nvPr/>
        </p:nvSpPr>
        <p:spPr>
          <a:xfrm>
            <a:off x="1686983" y="4896639"/>
            <a:ext cx="4654300" cy="1747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 </a:t>
            </a:r>
            <a:r>
              <a:rPr lang="en-IE" sz="1600" dirty="0"/>
              <a:t>NOTE: </a:t>
            </a:r>
            <a:r>
              <a:rPr lang="en-IE" sz="1600" dirty="0" smtClean="0"/>
              <a:t>Depreciation method applies to some funding agencies, e.g. EU, EPA &amp; SEAI. Other </a:t>
            </a:r>
            <a:r>
              <a:rPr lang="en-IE" sz="1600" dirty="0"/>
              <a:t>funding agencies may have </a:t>
            </a:r>
            <a:r>
              <a:rPr lang="en-IE" sz="1600" dirty="0" smtClean="0"/>
              <a:t>Depreciation / Equipment cost claim rules, e.g. Allow to claim full purchase price of equipment, so </a:t>
            </a:r>
            <a:r>
              <a:rPr lang="en-IE" sz="1600" dirty="0"/>
              <a:t>budgets &amp; claims would have to be calculated </a:t>
            </a:r>
            <a:r>
              <a:rPr lang="en-IE" sz="1600" dirty="0" smtClean="0"/>
              <a:t>accordingly.</a:t>
            </a:r>
            <a:endParaRPr lang="en-IE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F213B-2ACC-46BB-9D0E-F393B847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97" y="2987791"/>
            <a:ext cx="1384184" cy="1781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D1976-773F-4EDB-AF4C-CEECF8B7E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150" y="2978265"/>
            <a:ext cx="1384184" cy="1781175"/>
          </a:xfrm>
          <a:prstGeom prst="rect">
            <a:avLst/>
          </a:prstGeom>
        </p:spPr>
      </p:pic>
      <p:sp>
        <p:nvSpPr>
          <p:cNvPr id="6" name="Callout: Bent Line with Border and Accent Bar 5">
            <a:extLst>
              <a:ext uri="{FF2B5EF4-FFF2-40B4-BE49-F238E27FC236}">
                <a16:creationId xmlns:a16="http://schemas.microsoft.com/office/drawing/2014/main" id="{56FE38E7-BE53-4200-B856-0C17A61823DB}"/>
              </a:ext>
            </a:extLst>
          </p:cNvPr>
          <p:cNvSpPr/>
          <p:nvPr/>
        </p:nvSpPr>
        <p:spPr>
          <a:xfrm>
            <a:off x="6649375" y="1947754"/>
            <a:ext cx="2299316" cy="148124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9536"/>
              <a:gd name="adj6" fmla="val -90619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u="sng" dirty="0"/>
              <a:t>Annual Depreciation</a:t>
            </a:r>
            <a:r>
              <a:rPr lang="en-IE" sz="1400" dirty="0"/>
              <a:t>: Cost of Asset (€20,000) divided by Useful Life of Assets (5 years)</a:t>
            </a:r>
          </a:p>
        </p:txBody>
      </p:sp>
      <p:sp>
        <p:nvSpPr>
          <p:cNvPr id="12" name="Callout: Bent Line with Border and Accent Bar 11">
            <a:extLst>
              <a:ext uri="{FF2B5EF4-FFF2-40B4-BE49-F238E27FC236}">
                <a16:creationId xmlns:a16="http://schemas.microsoft.com/office/drawing/2014/main" id="{BA2323A6-F963-4CE5-8DA6-BE8F20A10AB8}"/>
              </a:ext>
            </a:extLst>
          </p:cNvPr>
          <p:cNvSpPr/>
          <p:nvPr/>
        </p:nvSpPr>
        <p:spPr>
          <a:xfrm>
            <a:off x="6649375" y="4195284"/>
            <a:ext cx="2299316" cy="148124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544"/>
              <a:gd name="adj6" fmla="val -24596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u="sng" dirty="0"/>
              <a:t>Cash Flow Impact</a:t>
            </a:r>
            <a:r>
              <a:rPr lang="en-IE" sz="1400" dirty="0"/>
              <a:t>: The supplier of the assets is paid (€20,0000) in full in the year of acquisition of the asset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983" y="3009280"/>
            <a:ext cx="1603239" cy="175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3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7036262-565E-48DD-985C-AA0395BB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  <a:endParaRPr lang="en-US" sz="25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FEB072-1743-45B6-8127-6F322159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9" y="2297228"/>
            <a:ext cx="5467297" cy="313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D410E-3C62-4661-808D-C995DCFBA41B}"/>
              </a:ext>
            </a:extLst>
          </p:cNvPr>
          <p:cNvSpPr/>
          <p:nvPr/>
        </p:nvSpPr>
        <p:spPr>
          <a:xfrm>
            <a:off x="628650" y="1679321"/>
            <a:ext cx="627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Extract from “UCC Fixed Asset Policy &amp; Procedures</a:t>
            </a:r>
            <a:r>
              <a:rPr lang="en-IE" dirty="0"/>
              <a:t>”: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8895" y="2505131"/>
            <a:ext cx="1255271" cy="227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26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578F-A348-4AE7-9D34-998D4C21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23" y="212726"/>
            <a:ext cx="6822017" cy="1057274"/>
          </a:xfrm>
        </p:spPr>
        <p:txBody>
          <a:bodyPr/>
          <a:lstStyle/>
          <a:p>
            <a:r>
              <a:rPr lang="en-IE" sz="2500" dirty="0"/>
              <a:t>3. Equipment Costs</a:t>
            </a:r>
            <a:r>
              <a:rPr lang="en-IE" dirty="0"/>
              <a:t/>
            </a:r>
            <a:br>
              <a:rPr lang="en-IE" dirty="0"/>
            </a:br>
            <a:r>
              <a:rPr lang="en-IE" sz="2000" i="1" dirty="0"/>
              <a:t>EU Horizon </a:t>
            </a:r>
            <a:r>
              <a:rPr lang="en-IE" sz="2000" i="1" dirty="0" smtClean="0"/>
              <a:t>Europe </a:t>
            </a:r>
            <a:r>
              <a:rPr lang="en-IE" sz="2000" i="1" dirty="0"/>
              <a:t>Example - Budget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74739A-A104-424E-B972-B8268728F4B1}"/>
              </a:ext>
            </a:extLst>
          </p:cNvPr>
          <p:cNvSpPr txBox="1">
            <a:spLocks/>
          </p:cNvSpPr>
          <p:nvPr/>
        </p:nvSpPr>
        <p:spPr>
          <a:xfrm>
            <a:off x="628650" y="1727651"/>
            <a:ext cx="6822017" cy="446342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endParaRPr lang="en-IE" sz="46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UCC are participating in an EU </a:t>
            </a:r>
            <a:r>
              <a:rPr lang="en-IE" sz="4600" dirty="0" smtClean="0">
                <a:solidFill>
                  <a:schemeClr val="bg1"/>
                </a:solidFill>
              </a:rPr>
              <a:t>HEurope </a:t>
            </a:r>
            <a:r>
              <a:rPr lang="en-IE" sz="4600" dirty="0">
                <a:solidFill>
                  <a:schemeClr val="bg1"/>
                </a:solidFill>
              </a:rPr>
              <a:t>funded project</a:t>
            </a:r>
          </a:p>
          <a:p>
            <a:pPr>
              <a:lnSpc>
                <a:spcPct val="170000"/>
              </a:lnSpc>
            </a:pPr>
            <a:endParaRPr lang="en-IE" sz="46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The project requires purchase of non-IT equipment costing €20,000</a:t>
            </a:r>
          </a:p>
          <a:p>
            <a:pPr>
              <a:lnSpc>
                <a:spcPct val="170000"/>
              </a:lnSpc>
            </a:pPr>
            <a:endParaRPr lang="en-IE" sz="46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The project will commence on 01-JAN-2021 and will be of a 5 year duration</a:t>
            </a:r>
          </a:p>
          <a:p>
            <a:pPr>
              <a:lnSpc>
                <a:spcPct val="170000"/>
              </a:lnSpc>
            </a:pPr>
            <a:endParaRPr lang="en-IE" sz="46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The budget assumes that the equipment required for the project will be acquired on the first day of the project</a:t>
            </a:r>
          </a:p>
          <a:p>
            <a:pPr>
              <a:lnSpc>
                <a:spcPct val="170000"/>
              </a:lnSpc>
            </a:pPr>
            <a:endParaRPr lang="en-IE" sz="46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The equipment was actually delivered to UCC with an accompanying invoice on 01-JUL-2021</a:t>
            </a:r>
          </a:p>
          <a:p>
            <a:pPr marL="0" indent="0">
              <a:buNone/>
            </a:pPr>
            <a:endParaRPr lang="en-I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 – Session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783574"/>
              </p:ext>
            </p:extLst>
          </p:nvPr>
        </p:nvGraphicFramePr>
        <p:xfrm>
          <a:off x="628651" y="1568610"/>
          <a:ext cx="6822016" cy="39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949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9DD4-DDD9-4F55-AECE-5F1C4584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  <a:r>
              <a:rPr lang="en-IE" dirty="0"/>
              <a:t/>
            </a:r>
            <a:br>
              <a:rPr lang="en-IE" dirty="0"/>
            </a:br>
            <a:r>
              <a:rPr lang="en-IE" sz="2000" i="1" dirty="0"/>
              <a:t>EU Horizon </a:t>
            </a:r>
            <a:r>
              <a:rPr lang="en-IE" sz="2000" i="1" dirty="0" smtClean="0"/>
              <a:t>Europe </a:t>
            </a:r>
            <a:r>
              <a:rPr lang="en-IE" sz="2000" i="1" dirty="0"/>
              <a:t>Example - Budget</a:t>
            </a:r>
            <a:endParaRPr lang="en-I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6329A-8FC9-4392-A093-77306187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58" y="1391917"/>
            <a:ext cx="4953000" cy="117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D1469-8AA3-4DEC-9196-2387A56F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893" y="3242301"/>
            <a:ext cx="3438525" cy="80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D1D5E-078F-4CF4-9476-701D082B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029" y="3233912"/>
            <a:ext cx="733425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FE8E21-3DE9-4412-8CB8-09483463E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114" y="4031915"/>
            <a:ext cx="4180339" cy="2381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C127A65-210B-49E9-9782-F3261DF0629D}"/>
              </a:ext>
            </a:extLst>
          </p:cNvPr>
          <p:cNvSpPr/>
          <p:nvPr/>
        </p:nvSpPr>
        <p:spPr>
          <a:xfrm>
            <a:off x="4974672" y="3892492"/>
            <a:ext cx="922789" cy="5285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83C411B-1D81-4622-90DC-B88F454F6463}"/>
              </a:ext>
            </a:extLst>
          </p:cNvPr>
          <p:cNvSpPr/>
          <p:nvPr/>
        </p:nvSpPr>
        <p:spPr>
          <a:xfrm>
            <a:off x="1501629" y="4639112"/>
            <a:ext cx="2944536" cy="1015068"/>
          </a:xfrm>
          <a:prstGeom prst="wedgeRoundRectCallout">
            <a:avLst>
              <a:gd name="adj1" fmla="val 75636"/>
              <a:gd name="adj2" fmla="val -68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€2,000 has be funded from alternative source, e.g. project overheads / departmental budget</a:t>
            </a:r>
          </a:p>
        </p:txBody>
      </p:sp>
    </p:spTree>
    <p:extLst>
      <p:ext uri="{BB962C8B-B14F-4D97-AF65-F5344CB8AC3E}">
        <p14:creationId xmlns:p14="http://schemas.microsoft.com/office/powerpoint/2010/main" val="3372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9DD4-DDD9-4F55-AECE-5F1C4584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  <a:r>
              <a:rPr lang="en-IE" dirty="0"/>
              <a:t/>
            </a:r>
            <a:br>
              <a:rPr lang="en-IE" dirty="0"/>
            </a:br>
            <a:r>
              <a:rPr lang="en-IE" sz="2000" i="1" dirty="0"/>
              <a:t>When to acquire an asset?</a:t>
            </a:r>
            <a:endParaRPr lang="en-IE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CAA97-9951-46D7-9F45-643307008B98}"/>
              </a:ext>
            </a:extLst>
          </p:cNvPr>
          <p:cNvSpPr/>
          <p:nvPr/>
        </p:nvSpPr>
        <p:spPr>
          <a:xfrm>
            <a:off x="1577129" y="1954634"/>
            <a:ext cx="4983061" cy="246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Key Message: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To maximise </a:t>
            </a:r>
            <a:r>
              <a:rPr lang="en-IE" dirty="0" smtClean="0"/>
              <a:t>funds when claims are based on Depreciation, </a:t>
            </a:r>
            <a:r>
              <a:rPr lang="en-IE" dirty="0"/>
              <a:t>be sure to purchase equipment as early as possible in the project </a:t>
            </a:r>
            <a:r>
              <a:rPr lang="en-IE" dirty="0" smtClean="0"/>
              <a:t>life.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23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200" dirty="0"/>
              <a:t>UCC Fixed Asset Policy &amp; Procedures:</a:t>
            </a:r>
            <a:endParaRPr lang="en-IE" sz="1200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en-IE" sz="1200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IE" sz="900" dirty="0">
                <a:hlinkClick r:id="rId3"/>
              </a:rPr>
              <a:t>https://</a:t>
            </a:r>
            <a:r>
              <a:rPr lang="en-IE" sz="900" dirty="0" smtClean="0">
                <a:hlinkClick r:id="rId3"/>
              </a:rPr>
              <a:t>www.ucc.ie/en/media/support/financeoffice/otherdocuments/FixedAssetPolicyProcedures2021.doc</a:t>
            </a:r>
            <a:r>
              <a:rPr lang="en-IE" sz="900" dirty="0" smtClean="0"/>
              <a:t> </a:t>
            </a:r>
            <a:endParaRPr lang="en-IE" sz="900" dirty="0">
              <a:highlight>
                <a:srgbClr val="FFB5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93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738982"/>
              </p:ext>
            </p:extLst>
          </p:nvPr>
        </p:nvGraphicFramePr>
        <p:xfrm>
          <a:off x="628651" y="1568610"/>
          <a:ext cx="6822016" cy="39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012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4. Other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1200" dirty="0"/>
          </a:p>
          <a:p>
            <a:pPr lvl="1"/>
            <a:endParaRPr lang="en-IE" sz="900" dirty="0">
              <a:highlight>
                <a:srgbClr val="FFB500"/>
              </a:highligh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52D1E8-D111-4926-AF39-FC1219DFD984}"/>
              </a:ext>
            </a:extLst>
          </p:cNvPr>
          <p:cNvSpPr txBox="1">
            <a:spLocks/>
          </p:cNvSpPr>
          <p:nvPr/>
        </p:nvSpPr>
        <p:spPr>
          <a:xfrm>
            <a:off x="628649" y="1727652"/>
            <a:ext cx="6822017" cy="4080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500" dirty="0"/>
              <a:t>Ensure that all costs are included to ensure that project / activity can be completed successfully…subject to the eligibility rules of the funding agency!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1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1500" dirty="0"/>
              <a:t>Include but </a:t>
            </a:r>
            <a:r>
              <a:rPr lang="en-IE" sz="1500" b="1" u="sng" dirty="0"/>
              <a:t>not</a:t>
            </a:r>
            <a:r>
              <a:rPr lang="en-IE" sz="1500" dirty="0"/>
              <a:t> limited to: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1500" dirty="0"/>
          </a:p>
          <a:p>
            <a:r>
              <a:rPr lang="en-IE" sz="1500" dirty="0"/>
              <a:t>Travel:</a:t>
            </a:r>
          </a:p>
          <a:p>
            <a:pPr lvl="1"/>
            <a:r>
              <a:rPr lang="en-IE" sz="1200" dirty="0"/>
              <a:t>Refer to UCC policy for guidelines on rates to be applied, </a:t>
            </a:r>
            <a:r>
              <a:rPr lang="en-IE" sz="1200" dirty="0">
                <a:hlinkClick r:id="rId2"/>
              </a:rPr>
              <a:t>https://uccireland.sharepoint.com/sites/accounts-payable-ucc/SitePages/Travel-%</a:t>
            </a:r>
            <a:r>
              <a:rPr lang="en-IE" sz="1200" dirty="0" smtClean="0">
                <a:hlinkClick r:id="rId2"/>
              </a:rPr>
              <a:t>26-Expenses-Policy.aspx</a:t>
            </a:r>
            <a:r>
              <a:rPr lang="en-IE" sz="1200" dirty="0" smtClean="0"/>
              <a:t> </a:t>
            </a:r>
          </a:p>
          <a:p>
            <a:pPr lvl="1"/>
            <a:endParaRPr lang="en-IE" sz="1200" dirty="0"/>
          </a:p>
          <a:p>
            <a:r>
              <a:rPr lang="en-IE" sz="1500" dirty="0" smtClean="0"/>
              <a:t>Consumables</a:t>
            </a:r>
            <a:endParaRPr lang="en-IE" sz="1500" dirty="0"/>
          </a:p>
          <a:p>
            <a:r>
              <a:rPr lang="en-IE" sz="1500" dirty="0"/>
              <a:t>Dissemination, Publication and Open Access costs</a:t>
            </a:r>
          </a:p>
          <a:p>
            <a:r>
              <a:rPr lang="en-IE" sz="1500" dirty="0"/>
              <a:t>Audit Fees:</a:t>
            </a:r>
          </a:p>
          <a:p>
            <a:pPr lvl="1"/>
            <a:r>
              <a:rPr lang="en-IE" sz="1200" dirty="0"/>
              <a:t>Is the research project subject to Audit? (e.g. </a:t>
            </a:r>
            <a:r>
              <a:rPr lang="en-IE" sz="1200" dirty="0" smtClean="0"/>
              <a:t>Horizon Europe </a:t>
            </a:r>
            <a:r>
              <a:rPr lang="en-IE" sz="1200" dirty="0"/>
              <a:t>projects with a claim value </a:t>
            </a:r>
            <a:r>
              <a:rPr lang="en-IE" sz="1200" dirty="0" smtClean="0"/>
              <a:t>€430k </a:t>
            </a:r>
            <a:r>
              <a:rPr lang="en-IE" sz="1200" dirty="0"/>
              <a:t>are subject to audit. Guideline costs are </a:t>
            </a:r>
            <a:r>
              <a:rPr lang="en-IE" sz="1200" dirty="0" smtClean="0"/>
              <a:t>€2,000 per annum </a:t>
            </a:r>
            <a:r>
              <a:rPr lang="en-IE" sz="1200" dirty="0"/>
              <a:t>but this can vary depending on the total claim value – Refer to finance for guidance on forecast </a:t>
            </a:r>
            <a:r>
              <a:rPr lang="en-IE" sz="1200" dirty="0" smtClean="0"/>
              <a:t>value)</a:t>
            </a:r>
            <a:endParaRPr lang="en-IE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10001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227137"/>
              </p:ext>
            </p:extLst>
          </p:nvPr>
        </p:nvGraphicFramePr>
        <p:xfrm>
          <a:off x="628651" y="1568610"/>
          <a:ext cx="6822016" cy="39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222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5. Direct Costs versus Indirect Costs</a:t>
            </a:r>
            <a:r>
              <a:rPr lang="en-IE" b="1" dirty="0"/>
              <a:t/>
            </a:r>
            <a:br>
              <a:rPr lang="en-IE" b="1" dirty="0"/>
            </a:br>
            <a:r>
              <a:rPr lang="en-IE" sz="2000" i="1" dirty="0"/>
              <a:t>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102"/>
            <a:ext cx="6822017" cy="40803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sz="1500" dirty="0"/>
              <a:t>"Indirect costs" are costs which are necessary for implementing the project, but are </a:t>
            </a:r>
            <a:r>
              <a:rPr lang="en-IE" sz="1500" dirty="0" smtClean="0"/>
              <a:t>not </a:t>
            </a:r>
            <a:r>
              <a:rPr lang="en-IE" sz="1500" dirty="0"/>
              <a:t>"directly" linked to it (because their share in the project cannot be exactly established). </a:t>
            </a:r>
          </a:p>
          <a:p>
            <a:pPr marL="0" indent="0">
              <a:buNone/>
            </a:pPr>
            <a:endParaRPr lang="en-IE" sz="1500" dirty="0"/>
          </a:p>
          <a:p>
            <a:pPr marL="0" indent="0">
              <a:buNone/>
            </a:pPr>
            <a:r>
              <a:rPr lang="en-IE" sz="1500" dirty="0"/>
              <a:t>Examples thereof are:</a:t>
            </a:r>
          </a:p>
          <a:p>
            <a:pPr marL="0" indent="0">
              <a:buNone/>
            </a:pPr>
            <a:endParaRPr lang="en-IE" sz="1500" dirty="0"/>
          </a:p>
          <a:p>
            <a:r>
              <a:rPr lang="en-IE" sz="1500" dirty="0"/>
              <a:t>Office of the Vice President for Research</a:t>
            </a:r>
          </a:p>
          <a:p>
            <a:r>
              <a:rPr lang="en-IE" sz="1500" dirty="0"/>
              <a:t>Computing</a:t>
            </a:r>
          </a:p>
          <a:p>
            <a:r>
              <a:rPr lang="en-IE" sz="1500" dirty="0"/>
              <a:t>Energy</a:t>
            </a:r>
          </a:p>
          <a:p>
            <a:r>
              <a:rPr lang="en-IE" sz="1500" dirty="0"/>
              <a:t>Cleaning</a:t>
            </a:r>
          </a:p>
          <a:p>
            <a:r>
              <a:rPr lang="en-IE" sz="1500" dirty="0"/>
              <a:t>Insurance</a:t>
            </a:r>
          </a:p>
          <a:p>
            <a:r>
              <a:rPr lang="en-IE" sz="1500" dirty="0"/>
              <a:t>Space</a:t>
            </a:r>
          </a:p>
          <a:p>
            <a:r>
              <a:rPr lang="en-IE" sz="1500" dirty="0"/>
              <a:t>Minor works</a:t>
            </a:r>
          </a:p>
          <a:p>
            <a:r>
              <a:rPr lang="en-IE" sz="1500" dirty="0"/>
              <a:t>Post</a:t>
            </a:r>
          </a:p>
          <a:p>
            <a:r>
              <a:rPr lang="en-IE" sz="1500" dirty="0"/>
              <a:t>Grounds</a:t>
            </a:r>
          </a:p>
          <a:p>
            <a:r>
              <a:rPr lang="en-IE" sz="1500" dirty="0"/>
              <a:t>Human Resources</a:t>
            </a:r>
          </a:p>
          <a:p>
            <a:r>
              <a:rPr lang="en-IE" sz="1500" dirty="0"/>
              <a:t>Finance</a:t>
            </a:r>
          </a:p>
          <a:p>
            <a:r>
              <a:rPr lang="en-IE" sz="1500" dirty="0"/>
              <a:t>Library</a:t>
            </a:r>
          </a:p>
          <a:p>
            <a:r>
              <a:rPr lang="en-IE" sz="1500" dirty="0"/>
              <a:t>Security</a:t>
            </a:r>
          </a:p>
          <a:p>
            <a:r>
              <a:rPr lang="en-IE" sz="1500" dirty="0"/>
              <a:t>Secretarial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1F91A7D-B602-44BD-8FDD-08AC1552F5A4}"/>
              </a:ext>
            </a:extLst>
          </p:cNvPr>
          <p:cNvSpPr/>
          <p:nvPr/>
        </p:nvSpPr>
        <p:spPr>
          <a:xfrm>
            <a:off x="3749879" y="2558642"/>
            <a:ext cx="209725" cy="307876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7B0B12-F173-4BA7-A1F0-C55BEF2B896B}"/>
              </a:ext>
            </a:extLst>
          </p:cNvPr>
          <p:cNvSpPr/>
          <p:nvPr/>
        </p:nvSpPr>
        <p:spPr>
          <a:xfrm>
            <a:off x="4219661" y="3238150"/>
            <a:ext cx="2508833" cy="171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In Research Projects these costs can be recovered, where applicable/ allowable, via an “Overheads” charge</a:t>
            </a:r>
          </a:p>
        </p:txBody>
      </p:sp>
    </p:spTree>
    <p:extLst>
      <p:ext uri="{BB962C8B-B14F-4D97-AF65-F5344CB8AC3E}">
        <p14:creationId xmlns:p14="http://schemas.microsoft.com/office/powerpoint/2010/main" val="38641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5. Budgeting for Indirect Costs</a:t>
            </a:r>
            <a:r>
              <a:rPr lang="en-IE" b="1" dirty="0"/>
              <a:t/>
            </a:r>
            <a:br>
              <a:rPr lang="en-IE" b="1" dirty="0"/>
            </a:br>
            <a:r>
              <a:rPr lang="en-IE" sz="2000" i="1" dirty="0"/>
              <a:t>Questions for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102"/>
            <a:ext cx="6822017" cy="40803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500" dirty="0"/>
          </a:p>
          <a:p>
            <a:pPr marL="0" indent="0">
              <a:buNone/>
            </a:pPr>
            <a:endParaRPr lang="en-IE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CAA97-9951-46D7-9F45-643307008B98}"/>
              </a:ext>
            </a:extLst>
          </p:cNvPr>
          <p:cNvSpPr/>
          <p:nvPr/>
        </p:nvSpPr>
        <p:spPr>
          <a:xfrm>
            <a:off x="1230765" y="1899215"/>
            <a:ext cx="5502544" cy="2797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Key question: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How much “Overheads” (Indirect Costs) should I include in my budget / can I charge to a funding agency?</a:t>
            </a:r>
          </a:p>
        </p:txBody>
      </p:sp>
    </p:spTree>
    <p:extLst>
      <p:ext uri="{BB962C8B-B14F-4D97-AF65-F5344CB8AC3E}">
        <p14:creationId xmlns:p14="http://schemas.microsoft.com/office/powerpoint/2010/main" val="6184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5. Direct Costs versus Indirect Costs</a:t>
            </a:r>
            <a:r>
              <a:rPr lang="en-IE" b="1" dirty="0"/>
              <a:t/>
            </a:r>
            <a:br>
              <a:rPr lang="en-IE" b="1" dirty="0"/>
            </a:br>
            <a:r>
              <a:rPr lang="en-IE" sz="2000" i="1" dirty="0"/>
              <a:t>Questions for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102"/>
            <a:ext cx="6822017" cy="408035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sz="1500" b="1" dirty="0"/>
              <a:t>How much “Overheads” (Indirect Costs) should I include in my budget / can I charge to a funding agency?</a:t>
            </a:r>
          </a:p>
          <a:p>
            <a:pPr marL="342900" indent="-342900">
              <a:buFont typeface="+mj-lt"/>
              <a:buAutoNum type="arabicPeriod"/>
            </a:pPr>
            <a:endParaRPr lang="en-IE" sz="1500" dirty="0"/>
          </a:p>
          <a:p>
            <a:pPr marL="0" indent="0">
              <a:buNone/>
            </a:pPr>
            <a:r>
              <a:rPr lang="en-IE" sz="1500" dirty="0"/>
              <a:t>This will be determined by:</a:t>
            </a:r>
          </a:p>
          <a:p>
            <a:pPr marL="0" indent="0">
              <a:buNone/>
            </a:pPr>
            <a:endParaRPr lang="en-IE" sz="1500" dirty="0"/>
          </a:p>
          <a:p>
            <a:pPr marL="571500" lvl="1" indent="-228600">
              <a:buFont typeface="+mj-lt"/>
              <a:buAutoNum type="alphaUcPeriod"/>
            </a:pPr>
            <a:r>
              <a:rPr lang="en-IE" sz="1200" dirty="0"/>
              <a:t>The </a:t>
            </a:r>
            <a:r>
              <a:rPr lang="en-IE" sz="1200" dirty="0" smtClean="0"/>
              <a:t>rules determining what % can be earned and what are eligible costs to which this % can be applied, </a:t>
            </a:r>
            <a:r>
              <a:rPr lang="en-IE" sz="1200" dirty="0"/>
              <a:t>where applicable, as set out by the relevant funding authority, e.g. Horizon </a:t>
            </a:r>
            <a:r>
              <a:rPr lang="en-IE" sz="1200" dirty="0" smtClean="0"/>
              <a:t>Europe </a:t>
            </a:r>
            <a:r>
              <a:rPr lang="en-IE" sz="1200" dirty="0"/>
              <a:t>= Normally 25% of </a:t>
            </a:r>
            <a:r>
              <a:rPr lang="en-IE" sz="1200" dirty="0" smtClean="0"/>
              <a:t>“eligible” </a:t>
            </a:r>
            <a:r>
              <a:rPr lang="en-IE" sz="1200" dirty="0"/>
              <a:t>costs.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1200" dirty="0"/>
          </a:p>
          <a:p>
            <a:pPr marL="571500" lvl="1" indent="-228600">
              <a:buFont typeface="+mj-lt"/>
              <a:buAutoNum type="alphaUcPeriod" startAt="2"/>
            </a:pPr>
            <a:r>
              <a:rPr lang="en-IE" sz="1200" dirty="0"/>
              <a:t>UCC Research Overheads Rates Policy (</a:t>
            </a:r>
            <a:r>
              <a:rPr lang="en-IE" sz="1200" dirty="0">
                <a:hlinkClick r:id="rId2"/>
              </a:rPr>
              <a:t>https://www.ucc.ie/en/media/research/researchatucc/documents/OverheadRatesPolicy.FINAL(1).pdf</a:t>
            </a:r>
            <a:r>
              <a:rPr lang="en-IE" sz="12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1200" dirty="0"/>
          </a:p>
          <a:p>
            <a:pPr marL="571500" lvl="1" indent="-228600">
              <a:buFont typeface="+mj-lt"/>
              <a:buAutoNum type="alphaUcPeriod" startAt="3"/>
            </a:pPr>
            <a:r>
              <a:rPr lang="en-IE" sz="1200" dirty="0"/>
              <a:t>Parameters for determining overhead rate (30% to 100%):</a:t>
            </a:r>
          </a:p>
          <a:p>
            <a:pPr marL="914400" lvl="2" indent="-228600">
              <a:buFont typeface="+mj-lt"/>
              <a:buAutoNum type="arabicPeriod"/>
            </a:pPr>
            <a:r>
              <a:rPr lang="en-IE" sz="900" dirty="0"/>
              <a:t>Foreground IP Ownership</a:t>
            </a:r>
          </a:p>
          <a:p>
            <a:pPr marL="914400" lvl="2" indent="-228600">
              <a:buFont typeface="+mj-lt"/>
              <a:buAutoNum type="arabicPeriod"/>
            </a:pPr>
            <a:r>
              <a:rPr lang="en-IE" sz="900" dirty="0"/>
              <a:t>Partner – Enterprise type / size</a:t>
            </a:r>
          </a:p>
          <a:p>
            <a:pPr marL="914400" lvl="2" indent="-228600">
              <a:buFont typeface="+mj-lt"/>
              <a:buAutoNum type="arabicPeriod"/>
            </a:pPr>
            <a:r>
              <a:rPr lang="en-IE" sz="900" dirty="0"/>
              <a:t>Partner Licensing Terms</a:t>
            </a:r>
          </a:p>
          <a:p>
            <a:pPr marL="914400" lvl="2" indent="-228600">
              <a:buFont typeface="+mj-lt"/>
              <a:buAutoNum type="arabicPeriod"/>
            </a:pPr>
            <a:r>
              <a:rPr lang="en-IE" sz="900" dirty="0"/>
              <a:t>Desk Based versus Lab Based Research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1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1200" dirty="0"/>
          </a:p>
          <a:p>
            <a:pPr lvl="1"/>
            <a:endParaRPr lang="en-IE" sz="1200" dirty="0"/>
          </a:p>
          <a:p>
            <a:pPr lvl="1"/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8417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1"/>
            <a:ext cx="4396277" cy="42159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sz="1800" b="1" dirty="0"/>
              <a:t>Where will the “Overheads” income be recognised?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dirty="0"/>
              <a:t>This will be determined by:</a:t>
            </a:r>
          </a:p>
          <a:p>
            <a:pPr marL="342900" lvl="1" indent="0">
              <a:buNone/>
            </a:pPr>
            <a:endParaRPr lang="en-I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E" dirty="0"/>
              <a:t>UCC Contract Research Overhead Distribution Policy: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dirty="0">
                <a:hlinkClick r:id="rId2"/>
              </a:rPr>
              <a:t>https://www.ucc.ie/en/media/support/financeoffice/orgc/Contract_Research_Overhead_Distribution_Policy_Oct2014.pdf</a:t>
            </a:r>
            <a:r>
              <a:rPr lang="en-IE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2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B74DED-2830-40BE-BB6C-507BB272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22" y="1366924"/>
            <a:ext cx="3529945" cy="37923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prstGeom prst="rect">
            <a:avLst/>
          </a:prstGeom>
          <a:solidFill>
            <a:srgbClr val="EFEFF0"/>
          </a:solidFill>
        </p:spPr>
        <p:txBody>
          <a:bodyPr anchor="ctr">
            <a:normAutofit/>
          </a:bodyPr>
          <a:lstStyle/>
          <a:p>
            <a:r>
              <a:rPr lang="en-IE" sz="2500" dirty="0"/>
              <a:t>5. Direct Costs versus Indirect Costs</a:t>
            </a:r>
            <a:r>
              <a:rPr lang="en-IE" sz="2800" b="1" dirty="0"/>
              <a:t/>
            </a:r>
            <a:br>
              <a:rPr lang="en-IE" sz="2800" b="1" dirty="0"/>
            </a:br>
            <a:r>
              <a:rPr lang="en-IE" sz="2000" i="1" dirty="0"/>
              <a:t>Questions for Consideration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6E8AC-EFDB-450D-88CA-A43A8119A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22" y="5377621"/>
            <a:ext cx="3529945" cy="54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818257"/>
              </p:ext>
            </p:extLst>
          </p:nvPr>
        </p:nvGraphicFramePr>
        <p:xfrm>
          <a:off x="628651" y="1568610"/>
          <a:ext cx="6822016" cy="39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302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19082"/>
              </p:ext>
            </p:extLst>
          </p:nvPr>
        </p:nvGraphicFramePr>
        <p:xfrm>
          <a:off x="628651" y="1568610"/>
          <a:ext cx="6822016" cy="39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808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6. VAT (Value Added Tax)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EA34B-D47E-483D-BAA0-DCAE064EC505}"/>
              </a:ext>
            </a:extLst>
          </p:cNvPr>
          <p:cNvSpPr txBox="1">
            <a:spLocks/>
          </p:cNvSpPr>
          <p:nvPr/>
        </p:nvSpPr>
        <p:spPr>
          <a:xfrm>
            <a:off x="628650" y="1434037"/>
            <a:ext cx="6822017" cy="114138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dirty="0">
                <a:solidFill>
                  <a:schemeClr val="bg1"/>
                </a:solidFill>
              </a:rPr>
              <a:t>QUESTION?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dirty="0">
                <a:solidFill>
                  <a:schemeClr val="bg1"/>
                </a:solidFill>
              </a:rPr>
              <a:t>Does the VAT status of my research project impact on the resources available to me?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3322F-6120-47B5-8437-5C68D08CA559}"/>
              </a:ext>
            </a:extLst>
          </p:cNvPr>
          <p:cNvSpPr/>
          <p:nvPr/>
        </p:nvSpPr>
        <p:spPr>
          <a:xfrm>
            <a:off x="628649" y="2955022"/>
            <a:ext cx="6822017" cy="26991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YES!! </a:t>
            </a:r>
            <a:r>
              <a:rPr lang="en-IE" dirty="0"/>
              <a:t>It can impact….</a:t>
            </a:r>
            <a:endParaRPr lang="en-IE" b="1" dirty="0"/>
          </a:p>
          <a:p>
            <a:pPr marL="342900" indent="-342900">
              <a:buFont typeface="+mj-lt"/>
              <a:buAutoNum type="arabicPeriod"/>
            </a:pPr>
            <a:endParaRPr lang="en-IE" dirty="0"/>
          </a:p>
          <a:p>
            <a:pPr marL="342900" indent="-342900">
              <a:buFont typeface="+mj-lt"/>
              <a:buAutoNum type="arabicPeriod"/>
            </a:pPr>
            <a:r>
              <a:rPr lang="en-IE" dirty="0"/>
              <a:t>the amount of research income available to fund project activities, and,</a:t>
            </a:r>
          </a:p>
          <a:p>
            <a:pPr marL="342900" indent="-342900">
              <a:buFont typeface="+mj-lt"/>
              <a:buAutoNum type="arabicPeriod"/>
            </a:pPr>
            <a:endParaRPr lang="en-IE" dirty="0"/>
          </a:p>
          <a:p>
            <a:pPr marL="342900" indent="-342900">
              <a:buFont typeface="+mj-lt"/>
              <a:buAutoNum type="arabicPeriod"/>
            </a:pPr>
            <a:r>
              <a:rPr lang="en-IE" dirty="0"/>
              <a:t>the value of expenses incurred in the project</a:t>
            </a:r>
            <a:r>
              <a:rPr lang="en-IE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IE" dirty="0"/>
          </a:p>
          <a:p>
            <a:pPr marL="342900" indent="-342900">
              <a:buFont typeface="+mj-lt"/>
              <a:buAutoNum type="arabicPeriod"/>
            </a:pPr>
            <a:r>
              <a:rPr lang="en-IE" dirty="0" smtClean="0"/>
              <a:t>VAT is mainly a concern in Industry funded research activities</a:t>
            </a:r>
            <a:endParaRPr lang="en-IE" dirty="0"/>
          </a:p>
          <a:p>
            <a:pPr marL="342900" indent="-34290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25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2F72-F5C0-4ADA-9E86-03B5E5B2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6. VAT (Value Added Tax)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DBDB0D-71FE-40BC-98CC-DF6922812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707068"/>
              </p:ext>
            </p:extLst>
          </p:nvPr>
        </p:nvGraphicFramePr>
        <p:xfrm>
          <a:off x="628650" y="1727200"/>
          <a:ext cx="6821487" cy="281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829">
                  <a:extLst>
                    <a:ext uri="{9D8B030D-6E8A-4147-A177-3AD203B41FA5}">
                      <a16:colId xmlns:a16="http://schemas.microsoft.com/office/drawing/2014/main" val="1254228865"/>
                    </a:ext>
                  </a:extLst>
                </a:gridCol>
                <a:gridCol w="2273829">
                  <a:extLst>
                    <a:ext uri="{9D8B030D-6E8A-4147-A177-3AD203B41FA5}">
                      <a16:colId xmlns:a16="http://schemas.microsoft.com/office/drawing/2014/main" val="3096785943"/>
                    </a:ext>
                  </a:extLst>
                </a:gridCol>
                <a:gridCol w="2273829">
                  <a:extLst>
                    <a:ext uri="{9D8B030D-6E8A-4147-A177-3AD203B41FA5}">
                      <a16:colId xmlns:a16="http://schemas.microsoft.com/office/drawing/2014/main" val="2764815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If your project is…..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VATABLE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NON-VATABLE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7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We must pay Irish Revenue VAT on Research Income generated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We do not pay Irish Revenue VAT on Research Income generated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1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We can reclaim VAT on expenditure incurred on a Research Project (i.e. Expenses are incurred NET of VAT)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We can reclaim VAT on expenditure incurred on a Research Project (i.e. Expenses are incurred inclusive of VAT)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10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500" dirty="0"/>
              <a:t>6. VAT (Value Added Tax)</a:t>
            </a:r>
            <a:r>
              <a:rPr lang="en-IE" dirty="0"/>
              <a:t/>
            </a:r>
            <a:br>
              <a:rPr lang="en-IE" dirty="0"/>
            </a:br>
            <a:r>
              <a:rPr lang="en-IE" sz="2000" i="1" dirty="0"/>
              <a:t>When are Research services Vatable?</a:t>
            </a:r>
            <a:endParaRPr lang="en-IE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0D407-3146-4E45-AF4B-A2C9AEA8C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0" y="1579662"/>
            <a:ext cx="6619438" cy="12165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8887BE-B542-413B-8C34-A7679944DDDD}"/>
              </a:ext>
            </a:extLst>
          </p:cNvPr>
          <p:cNvSpPr/>
          <p:nvPr/>
        </p:nvSpPr>
        <p:spPr>
          <a:xfrm>
            <a:off x="628649" y="3105834"/>
            <a:ext cx="6822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latin typeface="Calibri" panose="020F0502020204030204" pitchFamily="34" charset="0"/>
              </a:rPr>
              <a:t>Activities not regarded as exempt educational activities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119F0-AA35-48B4-A66B-11B27D2E2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30" y="3717002"/>
            <a:ext cx="6619438" cy="18448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79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6. VAT (Value Added Tax)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1200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IE" sz="12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Revenue Guidelines on VAT for University Research Activities:</a:t>
            </a:r>
          </a:p>
          <a:p>
            <a:endParaRPr lang="en-IE" sz="1200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IE" sz="900" dirty="0">
                <a:hlinkClick r:id="rId3"/>
              </a:rPr>
              <a:t>https://www.revenue.ie/en/tax-professionals/tdm/value-added-tax/part03-taxable-transactions-goods-ica-services/Services/services-third-level-educational-bodies-research.pdf</a:t>
            </a:r>
            <a:endParaRPr lang="en-IE" sz="900" dirty="0"/>
          </a:p>
          <a:p>
            <a:pPr lvl="1"/>
            <a:endParaRPr lang="en-IE" sz="900" dirty="0"/>
          </a:p>
          <a:p>
            <a:pPr marL="342900" lvl="1" indent="0">
              <a:buNone/>
            </a:pPr>
            <a:endParaRPr lang="en-IE" sz="900" dirty="0">
              <a:highlight>
                <a:srgbClr val="FFB500"/>
              </a:highlight>
            </a:endParaRPr>
          </a:p>
          <a:p>
            <a:pPr marL="342900" lvl="1" indent="0">
              <a:buNone/>
            </a:pPr>
            <a:endParaRPr lang="en-IE" sz="900" dirty="0">
              <a:highlight>
                <a:srgbClr val="FFB500"/>
              </a:highlight>
            </a:endParaRPr>
          </a:p>
          <a:p>
            <a:pPr marL="342900" lvl="1" indent="0" algn="ctr">
              <a:buNone/>
            </a:pPr>
            <a:endParaRPr lang="en-IE" sz="2000" dirty="0">
              <a:highlight>
                <a:srgbClr val="FFB500"/>
              </a:highlight>
            </a:endParaRPr>
          </a:p>
          <a:p>
            <a:pPr marL="342900" lvl="1" indent="0" algn="ctr">
              <a:buNone/>
            </a:pPr>
            <a:r>
              <a:rPr lang="en-IE" sz="2000" b="1" u="sng" dirty="0">
                <a:highlight>
                  <a:srgbClr val="FFB500"/>
                </a:highligh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VAT ISSUES / QUERIES – RESEARCH SUPPORT SERVICES ARE FISRT POINT OF CONTACT !!!!!</a:t>
            </a:r>
          </a:p>
          <a:p>
            <a:pPr marL="342900" lvl="1" indent="0">
              <a:buNone/>
            </a:pP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5075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638840"/>
              </p:ext>
            </p:extLst>
          </p:nvPr>
        </p:nvGraphicFramePr>
        <p:xfrm>
          <a:off x="628651" y="1568610"/>
          <a:ext cx="6822016" cy="39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094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431A-C57A-49A5-83EA-F3579140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36D8-D610-4CC4-9D39-DE7B43DF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35385"/>
            <a:ext cx="6822017" cy="5872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sz="4000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7796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650" y="3955299"/>
            <a:ext cx="5486400" cy="94929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 – Office of Research Grants and Contracts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650" y="4996868"/>
            <a:ext cx="3348318" cy="620338"/>
          </a:xfrm>
        </p:spPr>
        <p:txBody>
          <a:bodyPr/>
          <a:lstStyle/>
          <a:p>
            <a:r>
              <a:rPr lang="en-GB" dirty="0"/>
              <a:t>Research Support……”Who, What, Where, When?”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898D7D0-CD5B-4F83-BD01-65189F7F5472}"/>
              </a:ext>
            </a:extLst>
          </p:cNvPr>
          <p:cNvSpPr txBox="1">
            <a:spLocks/>
          </p:cNvSpPr>
          <p:nvPr/>
        </p:nvSpPr>
        <p:spPr>
          <a:xfrm>
            <a:off x="2766732" y="5957736"/>
            <a:ext cx="3348318" cy="6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Kevin Goggin, Research Support Officer</a:t>
            </a:r>
          </a:p>
        </p:txBody>
      </p:sp>
    </p:spTree>
    <p:extLst>
      <p:ext uri="{BB962C8B-B14F-4D97-AF65-F5344CB8AC3E}">
        <p14:creationId xmlns:p14="http://schemas.microsoft.com/office/powerpoint/2010/main" val="1173504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/>
          <a:lstStyle/>
          <a:p>
            <a:r>
              <a:rPr lang="en-IE" dirty="0"/>
              <a:t>Who and where?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79301"/>
              </p:ext>
            </p:extLst>
          </p:nvPr>
        </p:nvGraphicFramePr>
        <p:xfrm>
          <a:off x="628651" y="1367275"/>
          <a:ext cx="6822016" cy="540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Finance Office, North Wing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Mary Cusack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Research Accountant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Caitriona Doyle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Deputy Research Accountant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Joanne O’Sullivan (On leave)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reports &amp; grant administration - EU; Enterprise Ireland annual overhead queries; General research queries. (Currently on Leave - contact Erica Constant)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Kevin Goggin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Budget &amp; Application Review, Horizon </a:t>
                      </a:r>
                      <a:r>
                        <a:rPr lang="en-IE" dirty="0" smtClean="0"/>
                        <a:t>Europe </a:t>
                      </a:r>
                      <a:r>
                        <a:rPr lang="en-IE" dirty="0"/>
                        <a:t>&amp; Others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Margaret O’Connell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 Europe and Horizon Europe Reporting - Financial Reporting Support for Horizon 2020 and Horizon Europe projects; Financial reports &amp; grant administration - EU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Caitriona O’Leary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reports &amp; grant administration - EU, Marine Institute; General research queries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Lillian Guerin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Health Research Board, Irish Research Council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3140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A02-45AC-4DE0-A8FA-DE14BE4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and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5B2C-CAC8-4573-8FB6-10175124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2807623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46130-B8DC-4C16-832D-ED6C2D22D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185908"/>
              </p:ext>
            </p:extLst>
          </p:nvPr>
        </p:nvGraphicFramePr>
        <p:xfrm>
          <a:off x="628651" y="1367275"/>
          <a:ext cx="6822016" cy="49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Finance Office, North Wing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 smtClean="0"/>
                        <a:t>Erica Constant 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reports &amp; grant administration - EPA, EU, Interreg, Wellcome Trust, Cancer Research Ireland; General research queries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44195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 smtClean="0"/>
                        <a:t>Maria</a:t>
                      </a:r>
                      <a:r>
                        <a:rPr lang="en-IE" baseline="0" dirty="0" smtClean="0"/>
                        <a:t> Buckley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Allocating research income; Research bank account; Debtors; Journal processing; General research queries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Catherine Donovan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reports &amp; grant administration - HEA, EI and Teagasc; Other general research queries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Maeve Nagle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 administration; Opening non-SFI research accounts (Currently on Leave)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Alice O’Leary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employment contracts, amendments, renewals etc. Post Proposal forms; Once-off Payment Authorisation forms; Ad hoc payroll requests 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Mary Aherne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Allocating research income; Research bank account; Debtors; Research VAT queries; VIES Revenue return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8261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Compliance with…..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>
              <a:buFont typeface="+mj-lt"/>
              <a:buAutoNum type="arabicPeriod"/>
            </a:pPr>
            <a:r>
              <a:rPr lang="en-IE" dirty="0"/>
              <a:t>Funding Body Rules &amp; Guidelines: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76051B-10A9-4732-AD2D-9472BCEC7DCF}"/>
              </a:ext>
            </a:extLst>
          </p:cNvPr>
          <p:cNvGrpSpPr/>
          <p:nvPr/>
        </p:nvGrpSpPr>
        <p:grpSpPr>
          <a:xfrm>
            <a:off x="487269" y="2813686"/>
            <a:ext cx="6409889" cy="3585767"/>
            <a:chOff x="675229" y="2925489"/>
            <a:chExt cx="6409889" cy="3585767"/>
          </a:xfrm>
        </p:grpSpPr>
        <p:pic>
          <p:nvPicPr>
            <p:cNvPr id="5" name="Picture 3" descr="C:\Users\caitrionadoyle\Desktop\horizon2020banner.jpg">
              <a:extLst>
                <a:ext uri="{FF2B5EF4-FFF2-40B4-BE49-F238E27FC236}">
                  <a16:creationId xmlns:a16="http://schemas.microsoft.com/office/drawing/2014/main" id="{B255115F-F95F-418B-8AF6-3CEAAC3CC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745" y="5926736"/>
              <a:ext cx="3308739" cy="43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Users\caitrionadoyle\Desktop\enterpriseireland.jpg">
              <a:extLst>
                <a:ext uri="{FF2B5EF4-FFF2-40B4-BE49-F238E27FC236}">
                  <a16:creationId xmlns:a16="http://schemas.microsoft.com/office/drawing/2014/main" id="{64E69925-7790-4D71-9BA2-CC90AF004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29" y="2925489"/>
              <a:ext cx="19050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caitrionadoyle\Desktop\sfi_logo.jpg">
              <a:extLst>
                <a:ext uri="{FF2B5EF4-FFF2-40B4-BE49-F238E27FC236}">
                  <a16:creationId xmlns:a16="http://schemas.microsoft.com/office/drawing/2014/main" id="{E5AAB1DF-538C-4C5C-83A6-8DDB23D86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629" y="3066681"/>
              <a:ext cx="1542838" cy="620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caitrionadoyle\Desktop\IRC_Logo.jpg">
              <a:extLst>
                <a:ext uri="{FF2B5EF4-FFF2-40B4-BE49-F238E27FC236}">
                  <a16:creationId xmlns:a16="http://schemas.microsoft.com/office/drawing/2014/main" id="{BB818831-6567-4A9D-B283-17E273CD1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618" y="5749256"/>
              <a:ext cx="28575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aitrionadoyle\Desktop\EPA_logo.gif">
              <a:extLst>
                <a:ext uri="{FF2B5EF4-FFF2-40B4-BE49-F238E27FC236}">
                  <a16:creationId xmlns:a16="http://schemas.microsoft.com/office/drawing/2014/main" id="{22417058-200A-4AF0-AC08-7AF60C27C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428" y="4084938"/>
              <a:ext cx="1100201" cy="74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caitrionadoyle\Desktop\teagasc_large.jpg">
              <a:extLst>
                <a:ext uri="{FF2B5EF4-FFF2-40B4-BE49-F238E27FC236}">
                  <a16:creationId xmlns:a16="http://schemas.microsoft.com/office/drawing/2014/main" id="{7F5D2ECB-F37B-4C8E-9953-63707DAC5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666" y="3350256"/>
              <a:ext cx="1393984" cy="57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caitrionadoyle\Desktop\hea.jpg">
              <a:extLst>
                <a:ext uri="{FF2B5EF4-FFF2-40B4-BE49-F238E27FC236}">
                  <a16:creationId xmlns:a16="http://schemas.microsoft.com/office/drawing/2014/main" id="{54640ED7-FCC7-4CB9-B2ED-F143E9F04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290" y="5386854"/>
              <a:ext cx="2196228" cy="3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caitrionadoyle\Desktop\Marine_logo.jpg">
              <a:extLst>
                <a:ext uri="{FF2B5EF4-FFF2-40B4-BE49-F238E27FC236}">
                  <a16:creationId xmlns:a16="http://schemas.microsoft.com/office/drawing/2014/main" id="{86B5171A-868A-47F1-80BD-4BDD82E1F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298537"/>
              <a:ext cx="1597672" cy="40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caitrionadoyle\Desktop\erdf.jpg">
              <a:extLst>
                <a:ext uri="{FF2B5EF4-FFF2-40B4-BE49-F238E27FC236}">
                  <a16:creationId xmlns:a16="http://schemas.microsoft.com/office/drawing/2014/main" id="{957580CC-87F8-4B93-BB68-F1E172DE5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29" y="4117207"/>
              <a:ext cx="2047875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caitrionadoyle\Desktop\struct.jpg">
              <a:extLst>
                <a:ext uri="{FF2B5EF4-FFF2-40B4-BE49-F238E27FC236}">
                  <a16:creationId xmlns:a16="http://schemas.microsoft.com/office/drawing/2014/main" id="{FA008535-C983-441B-BB30-8C41721AE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134" y="4381938"/>
              <a:ext cx="2304256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622" y="2175551"/>
            <a:ext cx="2191808" cy="9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A02-45AC-4DE0-A8FA-DE14BE4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and where?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46130-B8DC-4C16-832D-ED6C2D22D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953734"/>
              </p:ext>
            </p:extLst>
          </p:nvPr>
        </p:nvGraphicFramePr>
        <p:xfrm>
          <a:off x="628651" y="1727653"/>
          <a:ext cx="6822016" cy="243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Finance Office, North Wing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 smtClean="0"/>
                        <a:t>Natalie Bennett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effectLst/>
                        </a:rPr>
                        <a:t>Financial reports &amp; grant administration; General research queries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27644195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 smtClean="0"/>
                        <a:t>Rachel Murphy Coughlan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expense claim &amp; travel advances; Once-off Payment Authorisation forms; Ad hoc research payroll requests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 smtClean="0"/>
                        <a:t>Geraldine Ahern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effectLst/>
                        </a:rPr>
                        <a:t>Grant administration; General research queries 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9670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A02-45AC-4DE0-A8FA-DE14BE4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and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5B2C-CAC8-4573-8FB6-10175124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2807623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46130-B8DC-4C16-832D-ED6C2D22D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98591"/>
              </p:ext>
            </p:extLst>
          </p:nvPr>
        </p:nvGraphicFramePr>
        <p:xfrm>
          <a:off x="628651" y="1367275"/>
          <a:ext cx="6822016" cy="31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Kane Building Annex - SFI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Sean Ahern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SFI Accountant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Tim O’Mahony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SFI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Roisin Campbell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SFI Centres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Conor Dowd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SFI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 err="1"/>
                        <a:t>Rozy</a:t>
                      </a:r>
                      <a:r>
                        <a:rPr lang="en-IE" dirty="0"/>
                        <a:t> Gay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SFI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458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5FAB-C3DA-4584-9203-EBE8405C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33E867-8FF0-4DA8-8501-01090424C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221016"/>
              </p:ext>
            </p:extLst>
          </p:nvPr>
        </p:nvGraphicFramePr>
        <p:xfrm>
          <a:off x="628650" y="1727200"/>
          <a:ext cx="6821488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0227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5FAB-C3DA-4584-9203-EBE8405C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Application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9A6403-A827-4E3A-B7D7-619B634FAB94}"/>
              </a:ext>
            </a:extLst>
          </p:cNvPr>
          <p:cNvGrpSpPr/>
          <p:nvPr/>
        </p:nvGrpSpPr>
        <p:grpSpPr>
          <a:xfrm>
            <a:off x="628650" y="2481436"/>
            <a:ext cx="1895127" cy="1895127"/>
            <a:chOff x="3454511" y="249474"/>
            <a:chExt cx="1895127" cy="1895127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BB2DD6F3-C45D-49BF-ADF9-C7FFC8E897F1}"/>
                </a:ext>
              </a:extLst>
            </p:cNvPr>
            <p:cNvSpPr/>
            <p:nvPr/>
          </p:nvSpPr>
          <p:spPr>
            <a:xfrm rot="5400000">
              <a:off x="3454511" y="249474"/>
              <a:ext cx="1895127" cy="1895127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rtial Circle 4">
              <a:extLst>
                <a:ext uri="{FF2B5EF4-FFF2-40B4-BE49-F238E27FC236}">
                  <a16:creationId xmlns:a16="http://schemas.microsoft.com/office/drawing/2014/main" id="{C07955C2-DA33-4DF9-8BC2-8262A6F54FDE}"/>
                </a:ext>
              </a:extLst>
            </p:cNvPr>
            <p:cNvSpPr txBox="1"/>
            <p:nvPr/>
          </p:nvSpPr>
          <p:spPr>
            <a:xfrm>
              <a:off x="3454511" y="804544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Application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7B5707-DFA9-4FE6-969A-A179B058550E}"/>
              </a:ext>
            </a:extLst>
          </p:cNvPr>
          <p:cNvSpPr/>
          <p:nvPr/>
        </p:nvSpPr>
        <p:spPr>
          <a:xfrm>
            <a:off x="2719276" y="2070528"/>
            <a:ext cx="4731391" cy="2716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Assist with budget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of proposed budgets prior to submission, reviewing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Completeness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Taxation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3574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699A-E66C-49EB-9788-7BB59C9B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Award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F7E479-DB32-46C0-9562-B271546BB576}"/>
              </a:ext>
            </a:extLst>
          </p:cNvPr>
          <p:cNvGrpSpPr/>
          <p:nvPr/>
        </p:nvGrpSpPr>
        <p:grpSpPr>
          <a:xfrm>
            <a:off x="628650" y="2481436"/>
            <a:ext cx="1895127" cy="1895127"/>
            <a:chOff x="3454511" y="2232136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C60A3838-3D51-479D-87B5-E021D449DE96}"/>
                </a:ext>
              </a:extLst>
            </p:cNvPr>
            <p:cNvSpPr/>
            <p:nvPr/>
          </p:nvSpPr>
          <p:spPr>
            <a:xfrm rot="10800000">
              <a:off x="3454511" y="2232136"/>
              <a:ext cx="1895127" cy="1895127"/>
            </a:xfrm>
            <a:prstGeom prst="pieWedg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171BE9E5-AE00-4548-8D52-88DA50B97141}"/>
                </a:ext>
              </a:extLst>
            </p:cNvPr>
            <p:cNvSpPr txBox="1"/>
            <p:nvPr/>
          </p:nvSpPr>
          <p:spPr>
            <a:xfrm rot="21600000">
              <a:off x="3454511" y="2232136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Award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6E45C5F-0289-40AD-AD4C-55E6E0FEF4BC}"/>
              </a:ext>
            </a:extLst>
          </p:cNvPr>
          <p:cNvSpPr/>
          <p:nvPr/>
        </p:nvSpPr>
        <p:spPr>
          <a:xfrm>
            <a:off x="2719276" y="2070528"/>
            <a:ext cx="4731391" cy="2716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Financial review of legal agreement, e.g. Consortium Agreements, Sub-contract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Opening of research accounts (R-codes)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Determine Overhead Distribution allocation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Set up project treasury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674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F243-5059-4472-A795-B4CCC05D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Administration &amp;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76D0C7-C857-498F-8361-7FCCF9269983}"/>
              </a:ext>
            </a:extLst>
          </p:cNvPr>
          <p:cNvGrpSpPr/>
          <p:nvPr/>
        </p:nvGrpSpPr>
        <p:grpSpPr>
          <a:xfrm>
            <a:off x="628650" y="2851212"/>
            <a:ext cx="1895127" cy="1895127"/>
            <a:chOff x="1471849" y="2232136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C0781295-CC91-47E0-AC71-4226BE787527}"/>
                </a:ext>
              </a:extLst>
            </p:cNvPr>
            <p:cNvSpPr/>
            <p:nvPr/>
          </p:nvSpPr>
          <p:spPr>
            <a:xfrm rot="16200000">
              <a:off x="1471849" y="2232136"/>
              <a:ext cx="1895127" cy="1895127"/>
            </a:xfrm>
            <a:prstGeom prst="pieWedg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B1C04670-3F9D-4206-9350-0370EB57FC82}"/>
                </a:ext>
              </a:extLst>
            </p:cNvPr>
            <p:cNvSpPr txBox="1"/>
            <p:nvPr/>
          </p:nvSpPr>
          <p:spPr>
            <a:xfrm rot="21600000">
              <a:off x="2026919" y="2232136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Administration &amp; Compliance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4F2452A-9563-4C4A-9195-B19442284BB2}"/>
              </a:ext>
            </a:extLst>
          </p:cNvPr>
          <p:cNvSpPr/>
          <p:nvPr/>
        </p:nvSpPr>
        <p:spPr>
          <a:xfrm>
            <a:off x="2719276" y="1641367"/>
            <a:ext cx="4731391" cy="4314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Prepare research financial claims /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Allocate earned overheads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/ approve research expense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/ approve funding for research employment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Audit management / Liaison with external auditors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Control research debtors and allocation of research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Management Reporting /Address internal &amp; external ad hoc queries and requests</a:t>
            </a:r>
          </a:p>
        </p:txBody>
      </p:sp>
    </p:spTree>
    <p:extLst>
      <p:ext uri="{BB962C8B-B14F-4D97-AF65-F5344CB8AC3E}">
        <p14:creationId xmlns:p14="http://schemas.microsoft.com/office/powerpoint/2010/main" val="4178315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73F9-0DB8-4795-AA52-2D1BAF74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Completion</a:t>
            </a:r>
            <a:r>
              <a:rPr lang="en-IE" i="1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A7C109-8340-4CD7-81D5-CF515CDFB684}"/>
              </a:ext>
            </a:extLst>
          </p:cNvPr>
          <p:cNvGrpSpPr/>
          <p:nvPr/>
        </p:nvGrpSpPr>
        <p:grpSpPr>
          <a:xfrm>
            <a:off x="738623" y="2481436"/>
            <a:ext cx="1895127" cy="1895127"/>
            <a:chOff x="1471849" y="249474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DD7FC232-7902-45C9-8633-6BE53895DEE7}"/>
                </a:ext>
              </a:extLst>
            </p:cNvPr>
            <p:cNvSpPr/>
            <p:nvPr/>
          </p:nvSpPr>
          <p:spPr>
            <a:xfrm>
              <a:off x="1471849" y="249474"/>
              <a:ext cx="1895127" cy="1895127"/>
            </a:xfrm>
            <a:prstGeom prst="pieWedge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57894C77-62B6-420E-8990-664DC70D3625}"/>
                </a:ext>
              </a:extLst>
            </p:cNvPr>
            <p:cNvSpPr txBox="1"/>
            <p:nvPr/>
          </p:nvSpPr>
          <p:spPr>
            <a:xfrm>
              <a:off x="2026919" y="804544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Completion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4B9A20-561B-4A02-9FE6-3EE16CEEF8A4}"/>
              </a:ext>
            </a:extLst>
          </p:cNvPr>
          <p:cNvSpPr/>
          <p:nvPr/>
        </p:nvSpPr>
        <p:spPr>
          <a:xfrm>
            <a:off x="2853499" y="2481436"/>
            <a:ext cx="4731391" cy="1895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Prepare final research financial claims /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Accounting for any surplus / deficits on completed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Closure of research accounts</a:t>
            </a:r>
          </a:p>
        </p:txBody>
      </p:sp>
    </p:spTree>
    <p:extLst>
      <p:ext uri="{BB962C8B-B14F-4D97-AF65-F5344CB8AC3E}">
        <p14:creationId xmlns:p14="http://schemas.microsoft.com/office/powerpoint/2010/main" val="1843811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4F34-A617-4BA2-A0D2-75F2EA3D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02962-02D7-414E-BF24-64003314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56607"/>
            <a:ext cx="6822017" cy="3212987"/>
          </a:xfrm>
        </p:spPr>
        <p:txBody>
          <a:bodyPr>
            <a:normAutofit fontScale="70000" lnSpcReduction="20000"/>
          </a:bodyPr>
          <a:lstStyle/>
          <a:p>
            <a:r>
              <a:rPr lang="en-IE" sz="1800" dirty="0"/>
              <a:t>Proposal / Application stage, with RSS co-ordination:</a:t>
            </a:r>
          </a:p>
          <a:p>
            <a:pPr lvl="1"/>
            <a:endParaRPr lang="en-IE" sz="1500" dirty="0"/>
          </a:p>
          <a:p>
            <a:pPr lvl="1"/>
            <a:r>
              <a:rPr lang="en-IE" sz="1500" dirty="0"/>
              <a:t>To request budget templates</a:t>
            </a:r>
          </a:p>
          <a:p>
            <a:pPr lvl="1"/>
            <a:endParaRPr lang="en-IE" sz="1500" dirty="0"/>
          </a:p>
          <a:p>
            <a:pPr lvl="1"/>
            <a:r>
              <a:rPr lang="en-IE" sz="1500" dirty="0"/>
              <a:t>To seek guidance on budget preparation</a:t>
            </a:r>
          </a:p>
          <a:p>
            <a:pPr lvl="1"/>
            <a:endParaRPr lang="en-IE" sz="1500" dirty="0"/>
          </a:p>
          <a:p>
            <a:pPr lvl="1">
              <a:lnSpc>
                <a:spcPct val="220000"/>
              </a:lnSpc>
            </a:pPr>
            <a:r>
              <a:rPr lang="en-IE" sz="1500" dirty="0"/>
              <a:t>For review of budgets prior to submission….</a:t>
            </a:r>
            <a:r>
              <a:rPr lang="en-IE" sz="1500" b="1" dirty="0"/>
              <a:t>but no later than 5 days prior to the application deadline</a:t>
            </a:r>
          </a:p>
          <a:p>
            <a:pPr marL="342900" lvl="1" indent="0">
              <a:buNone/>
            </a:pPr>
            <a:endParaRPr lang="en-IE" sz="1500" b="1" dirty="0"/>
          </a:p>
          <a:p>
            <a:r>
              <a:rPr lang="en-IE" sz="1800" dirty="0"/>
              <a:t>Claim / Invoice stage</a:t>
            </a:r>
          </a:p>
          <a:p>
            <a:endParaRPr lang="en-IE" sz="1800" dirty="0"/>
          </a:p>
          <a:p>
            <a:r>
              <a:rPr lang="en-IE" sz="1800" dirty="0"/>
              <a:t>Requesting of budget reallocations</a:t>
            </a:r>
          </a:p>
          <a:p>
            <a:endParaRPr lang="en-IE" sz="1800" dirty="0"/>
          </a:p>
          <a:p>
            <a:r>
              <a:rPr lang="en-IE" sz="1800" dirty="0"/>
              <a:t>Preparing research finance related information requests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63662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CE2B31-0F21-4629-B89C-2A5029A1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Compliance with…..</a:t>
            </a:r>
            <a:endParaRPr lang="en-US" sz="2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FC2DC3-C233-4935-AE89-4AB9DAD07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76239"/>
              </p:ext>
            </p:extLst>
          </p:nvPr>
        </p:nvGraphicFramePr>
        <p:xfrm>
          <a:off x="628649" y="2268458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040E6C1-AC42-4AEC-BA0C-C78D989CD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4275" y="3155331"/>
            <a:ext cx="2310808" cy="131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793F47-76CC-4DBA-ACAE-1666CBABF283}"/>
              </a:ext>
            </a:extLst>
          </p:cNvPr>
          <p:cNvSpPr/>
          <p:nvPr/>
        </p:nvSpPr>
        <p:spPr>
          <a:xfrm>
            <a:off x="628649" y="1619075"/>
            <a:ext cx="6822017" cy="3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 indent="-342900">
              <a:buFont typeface="+mj-lt"/>
              <a:buAutoNum type="arabicPeriod" startAt="2"/>
            </a:pPr>
            <a:r>
              <a:rPr lang="en-IE" dirty="0">
                <a:solidFill>
                  <a:schemeClr val="tx1"/>
                </a:solidFill>
              </a:rPr>
              <a:t>UCC Policies &amp; Procedures: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4275" y="5058824"/>
            <a:ext cx="2310808" cy="158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2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Compliance with…..</a:t>
            </a:r>
            <a:endParaRPr lang="en-I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>
              <a:buFont typeface="+mj-lt"/>
              <a:buAutoNum type="arabicPeriod" startAt="3"/>
            </a:pPr>
            <a:r>
              <a:rPr lang="en-IE" dirty="0"/>
              <a:t>Local regulatory compliance –Taxation and all Legal compliance:</a:t>
            </a:r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34D18-C8AF-48DA-982F-A114EAB88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2790825"/>
            <a:ext cx="22764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Compliance with…..</a:t>
            </a:r>
            <a:endParaRPr lang="en-I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0" lvl="1" indent="-342900">
              <a:buFont typeface="+mj-lt"/>
              <a:buAutoNum type="arabicPeriod" startAt="4"/>
            </a:pPr>
            <a:r>
              <a:rPr lang="en-IE" dirty="0"/>
              <a:t>UCC Research </a:t>
            </a:r>
            <a:r>
              <a:rPr lang="en-IE" dirty="0" smtClean="0"/>
              <a:t>Procedures</a:t>
            </a:r>
            <a:r>
              <a:rPr lang="en-IE" dirty="0"/>
              <a:t>: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When preparing a research project budget:</a:t>
            </a:r>
          </a:p>
          <a:p>
            <a:pPr marL="342900" lvl="1" indent="0">
              <a:buNone/>
            </a:pPr>
            <a:endParaRPr lang="en-IE" dirty="0"/>
          </a:p>
          <a:p>
            <a:pPr lvl="2"/>
            <a:r>
              <a:rPr lang="en-IE" dirty="0" smtClean="0"/>
              <a:t>UCC Research </a:t>
            </a:r>
            <a:r>
              <a:rPr lang="en-IE" dirty="0"/>
              <a:t>are always first point of contact and will co-ordinate your communication with Finance and any other departments, e.g. OCLA</a:t>
            </a:r>
          </a:p>
          <a:p>
            <a:pPr marL="685800" lvl="2" indent="0">
              <a:buNone/>
            </a:pPr>
            <a:endParaRPr lang="en-IE" dirty="0"/>
          </a:p>
          <a:p>
            <a:pPr lvl="2"/>
            <a:r>
              <a:rPr lang="en-IE" dirty="0"/>
              <a:t>Read the Call </a:t>
            </a:r>
            <a:r>
              <a:rPr lang="en-IE" dirty="0" smtClean="0"/>
              <a:t>Documentation – Eligible cost rules</a:t>
            </a:r>
            <a:endParaRPr lang="en-IE" dirty="0"/>
          </a:p>
          <a:p>
            <a:pPr marL="685800" lvl="2" indent="0">
              <a:buNone/>
            </a:pPr>
            <a:endParaRPr lang="en-IE" dirty="0"/>
          </a:p>
          <a:p>
            <a:pPr lvl="2"/>
            <a:r>
              <a:rPr lang="en-IE" dirty="0"/>
              <a:t>Interpret and understand:</a:t>
            </a:r>
          </a:p>
          <a:p>
            <a:pPr lvl="3"/>
            <a:r>
              <a:rPr lang="en-IE" dirty="0"/>
              <a:t>What costs can be claimed</a:t>
            </a:r>
          </a:p>
          <a:p>
            <a:pPr lvl="3"/>
            <a:r>
              <a:rPr lang="en-IE" dirty="0"/>
              <a:t>Is there an allowance to claim indirect costs / overheads</a:t>
            </a:r>
          </a:p>
          <a:p>
            <a:pPr lvl="3"/>
            <a:r>
              <a:rPr lang="en-IE" dirty="0"/>
              <a:t>How costs are calculated</a:t>
            </a:r>
          </a:p>
          <a:p>
            <a:pPr lvl="3"/>
            <a:r>
              <a:rPr lang="en-IE" dirty="0"/>
              <a:t>What amount / % of costs are </a:t>
            </a:r>
            <a:r>
              <a:rPr lang="en-IE" dirty="0" smtClean="0"/>
              <a:t>reimbursed / </a:t>
            </a:r>
            <a:r>
              <a:rPr lang="en-IE" dirty="0" smtClean="0">
                <a:solidFill>
                  <a:srgbClr val="FF0000"/>
                </a:solidFill>
              </a:rPr>
              <a:t>Is match funding required?</a:t>
            </a:r>
            <a:endParaRPr lang="en-IE" dirty="0">
              <a:solidFill>
                <a:srgbClr val="FF0000"/>
              </a:solidFill>
            </a:endParaRPr>
          </a:p>
          <a:p>
            <a:pPr lvl="2"/>
            <a:endParaRPr lang="en-IE" dirty="0"/>
          </a:p>
          <a:p>
            <a:pPr lvl="2"/>
            <a:r>
              <a:rPr lang="en-IE" dirty="0"/>
              <a:t>Submit your budget for </a:t>
            </a:r>
            <a:r>
              <a:rPr lang="en-IE" dirty="0" smtClean="0"/>
              <a:t>Finance </a:t>
            </a:r>
            <a:r>
              <a:rPr lang="en-IE" dirty="0"/>
              <a:t>Office review no later than </a:t>
            </a:r>
            <a:r>
              <a:rPr lang="en-IE" b="1" u="sng" dirty="0"/>
              <a:t>5 working days </a:t>
            </a:r>
            <a:r>
              <a:rPr lang="en-IE" dirty="0"/>
              <a:t>pre-submission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24864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178748"/>
              </p:ext>
            </p:extLst>
          </p:nvPr>
        </p:nvGraphicFramePr>
        <p:xfrm>
          <a:off x="628651" y="1568610"/>
          <a:ext cx="6822016" cy="39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85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D8CD5-A3A4-4C1D-B4C3-C87CCD26F7FA}"/>
              </a:ext>
            </a:extLst>
          </p:cNvPr>
          <p:cNvSpPr/>
          <p:nvPr/>
        </p:nvSpPr>
        <p:spPr>
          <a:xfrm>
            <a:off x="2651280" y="4069455"/>
            <a:ext cx="2776756" cy="9479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 </a:t>
            </a:r>
            <a:r>
              <a:rPr lang="en-IE" b="1" dirty="0" smtClean="0"/>
              <a:t>€24,000</a:t>
            </a:r>
            <a:endParaRPr lang="en-IE" dirty="0"/>
          </a:p>
        </p:txBody>
      </p:sp>
      <p:sp>
        <p:nvSpPr>
          <p:cNvPr id="6" name="Cross 5"/>
          <p:cNvSpPr/>
          <p:nvPr/>
        </p:nvSpPr>
        <p:spPr>
          <a:xfrm rot="2632451">
            <a:off x="3632680" y="4132033"/>
            <a:ext cx="813955" cy="82279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D281F-3026-45B9-8A69-1C86990C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2. PAY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163A-3E13-4618-8033-D6368C39C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1762168"/>
          </a:xfr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>
                <a:solidFill>
                  <a:schemeClr val="bg1"/>
                </a:solidFill>
              </a:rPr>
              <a:t>QUESTION?</a:t>
            </a:r>
          </a:p>
          <a:p>
            <a:pPr marL="0" indent="0" algn="ctr">
              <a:buNone/>
            </a:pPr>
            <a:r>
              <a:rPr lang="en-IE" dirty="0">
                <a:solidFill>
                  <a:schemeClr val="bg1"/>
                </a:solidFill>
              </a:rPr>
              <a:t>UCC hires a staff member with an annual salary of €24,000 on the </a:t>
            </a:r>
            <a:r>
              <a:rPr lang="en-IE" dirty="0" smtClean="0">
                <a:solidFill>
                  <a:schemeClr val="bg1"/>
                </a:solidFill>
              </a:rPr>
              <a:t>01-JAN-2023. </a:t>
            </a:r>
            <a:r>
              <a:rPr lang="en-IE" dirty="0">
                <a:solidFill>
                  <a:schemeClr val="bg1"/>
                </a:solidFill>
              </a:rPr>
              <a:t>What will be the cost of that employee be to UCC for the </a:t>
            </a:r>
            <a:r>
              <a:rPr lang="en-IE" dirty="0" smtClean="0">
                <a:solidFill>
                  <a:schemeClr val="bg1"/>
                </a:solidFill>
              </a:rPr>
              <a:t>12 </a:t>
            </a:r>
            <a:r>
              <a:rPr lang="en-IE" dirty="0">
                <a:solidFill>
                  <a:schemeClr val="bg1"/>
                </a:solidFill>
              </a:rPr>
              <a:t>month period to </a:t>
            </a:r>
            <a:r>
              <a:rPr lang="en-IE" dirty="0" smtClean="0">
                <a:solidFill>
                  <a:schemeClr val="bg1"/>
                </a:solidFill>
              </a:rPr>
              <a:t>31-DEC-2023?</a:t>
            </a:r>
            <a:endParaRPr lang="en-I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D8CD5-A3A4-4C1D-B4C3-C87CCD26F7FA}"/>
              </a:ext>
            </a:extLst>
          </p:cNvPr>
          <p:cNvSpPr/>
          <p:nvPr/>
        </p:nvSpPr>
        <p:spPr>
          <a:xfrm>
            <a:off x="2651280" y="4069455"/>
            <a:ext cx="2776756" cy="9479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 </a:t>
            </a:r>
            <a:r>
              <a:rPr lang="en-IE" b="1" dirty="0" smtClean="0"/>
              <a:t>€32,222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2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ANCE - Preparing your Budget" id="{830856DA-6B65-4B2B-8EEA-2A5112433FB2}" vid="{9D8ED7D4-1478-4236-9076-FD546274C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FINANCE - Preparing your Budget</Template>
  <TotalTime>1153</TotalTime>
  <Words>2287</Words>
  <Application>Microsoft Office PowerPoint</Application>
  <PresentationFormat>On-screen Show (4:3)</PresentationFormat>
  <Paragraphs>364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Verdana</vt:lpstr>
      <vt:lpstr>Wingdings</vt:lpstr>
      <vt:lpstr>Office Theme</vt:lpstr>
      <vt:lpstr>FINANCE – Office of Research Grants and Contracts</vt:lpstr>
      <vt:lpstr>Agenda – Session 1</vt:lpstr>
      <vt:lpstr>Agenda</vt:lpstr>
      <vt:lpstr>1. Compliance! Compliance! Compliance! Compliance with…..</vt:lpstr>
      <vt:lpstr>1. Compliance! Compliance! Compliance! Compliance with…..</vt:lpstr>
      <vt:lpstr>1. Compliance! Compliance! Compliance! Compliance with…..</vt:lpstr>
      <vt:lpstr>1. Compliance! Compliance! Compliance! Compliance with…..</vt:lpstr>
      <vt:lpstr>Agenda</vt:lpstr>
      <vt:lpstr>2. PAY Costs</vt:lpstr>
      <vt:lpstr>2. PAY Costs</vt:lpstr>
      <vt:lpstr>2. PAY Costs</vt:lpstr>
      <vt:lpstr>2. PAY Costs Multi Year Forecasts</vt:lpstr>
      <vt:lpstr>2. PAY Costs Multi Year Forecasts</vt:lpstr>
      <vt:lpstr>2. PAY Costs Multi Year Forecasts</vt:lpstr>
      <vt:lpstr>2. PAY Costs Useful Links</vt:lpstr>
      <vt:lpstr>Agenda</vt:lpstr>
      <vt:lpstr>3. Equipment Costs Depreciation versus Cash Flow</vt:lpstr>
      <vt:lpstr>3. Equipment Costs</vt:lpstr>
      <vt:lpstr>3. Equipment Costs EU Horizon Europe Example - Budget</vt:lpstr>
      <vt:lpstr>3. Equipment Costs EU Horizon Europe Example - Budget</vt:lpstr>
      <vt:lpstr>3. Equipment Costs When to acquire an asset?</vt:lpstr>
      <vt:lpstr>3. Equipment Costs</vt:lpstr>
      <vt:lpstr>Agenda</vt:lpstr>
      <vt:lpstr>4. Other Costs</vt:lpstr>
      <vt:lpstr>Agenda</vt:lpstr>
      <vt:lpstr>5. Direct Costs versus Indirect Costs What are they?</vt:lpstr>
      <vt:lpstr>5. Budgeting for Indirect Costs Questions for Consideration</vt:lpstr>
      <vt:lpstr>5. Direct Costs versus Indirect Costs Questions for Consideration</vt:lpstr>
      <vt:lpstr>5. Direct Costs versus Indirect Costs Questions for Consideration</vt:lpstr>
      <vt:lpstr>Agenda</vt:lpstr>
      <vt:lpstr>6. VAT (Value Added Tax)</vt:lpstr>
      <vt:lpstr>6. VAT (Value Added Tax)</vt:lpstr>
      <vt:lpstr>6. VAT (Value Added Tax) When are Research services Vatable?</vt:lpstr>
      <vt:lpstr>6. VAT (Value Added Tax)</vt:lpstr>
      <vt:lpstr>Agenda</vt:lpstr>
      <vt:lpstr> </vt:lpstr>
      <vt:lpstr>FINANCE – Office of Research Grants and Contracts</vt:lpstr>
      <vt:lpstr>Who and where?</vt:lpstr>
      <vt:lpstr>Who and where?</vt:lpstr>
      <vt:lpstr>Who and where?</vt:lpstr>
      <vt:lpstr>Who and where?</vt:lpstr>
      <vt:lpstr>What?</vt:lpstr>
      <vt:lpstr>What? : Application</vt:lpstr>
      <vt:lpstr>What? : Award</vt:lpstr>
      <vt:lpstr>What? : Administration &amp; Compliance</vt:lpstr>
      <vt:lpstr>What? : Completion </vt:lpstr>
      <vt:lpstr>When?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– Office of Research Grants and Contracts</dc:title>
  <dc:creator>Goggin, Kevin</dc:creator>
  <cp:lastModifiedBy>Goggin, Kevin</cp:lastModifiedBy>
  <cp:revision>31</cp:revision>
  <dcterms:created xsi:type="dcterms:W3CDTF">2022-10-10T08:41:10Z</dcterms:created>
  <dcterms:modified xsi:type="dcterms:W3CDTF">2022-10-21T08:25:13Z</dcterms:modified>
</cp:coreProperties>
</file>